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1929" r:id="rId3"/>
    <p:sldId id="1970" r:id="rId4"/>
    <p:sldId id="1971" r:id="rId5"/>
    <p:sldId id="2004" r:id="rId6"/>
    <p:sldId id="2006" r:id="rId7"/>
    <p:sldId id="2016" r:id="rId8"/>
    <p:sldId id="2015" r:id="rId9"/>
    <p:sldId id="2013" r:id="rId10"/>
    <p:sldId id="2014" r:id="rId11"/>
    <p:sldId id="2012" r:id="rId12"/>
    <p:sldId id="2011" r:id="rId13"/>
    <p:sldId id="2017" r:id="rId14"/>
    <p:sldId id="1975" r:id="rId15"/>
    <p:sldId id="2002" r:id="rId16"/>
    <p:sldId id="2001" r:id="rId17"/>
    <p:sldId id="1974" r:id="rId18"/>
    <p:sldId id="1999" r:id="rId19"/>
    <p:sldId id="1998" r:id="rId20"/>
    <p:sldId id="1976" r:id="rId21"/>
    <p:sldId id="1977" r:id="rId22"/>
    <p:sldId id="2000" r:id="rId23"/>
    <p:sldId id="1982" r:id="rId24"/>
    <p:sldId id="1986" r:id="rId25"/>
    <p:sldId id="1980" r:id="rId26"/>
    <p:sldId id="1989" r:id="rId27"/>
    <p:sldId id="2025" r:id="rId28"/>
    <p:sldId id="2018" r:id="rId29"/>
    <p:sldId id="2019" r:id="rId30"/>
    <p:sldId id="2021" r:id="rId31"/>
    <p:sldId id="2029" r:id="rId32"/>
    <p:sldId id="2030" r:id="rId33"/>
    <p:sldId id="2022" r:id="rId34"/>
    <p:sldId id="2024" r:id="rId35"/>
    <p:sldId id="2027" r:id="rId36"/>
    <p:sldId id="1987" r:id="rId37"/>
    <p:sldId id="1988" r:id="rId38"/>
    <p:sldId id="2031" r:id="rId39"/>
    <p:sldId id="2032" r:id="rId40"/>
    <p:sldId id="1997" r:id="rId41"/>
    <p:sldId id="1992" r:id="rId42"/>
    <p:sldId id="19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2"/>
    <p:restoredTop sz="91816"/>
  </p:normalViewPr>
  <p:slideViewPr>
    <p:cSldViewPr snapToGrid="0" snapToObjects="1">
      <p:cViewPr varScale="1">
        <p:scale>
          <a:sx n="103" d="100"/>
          <a:sy n="103" d="100"/>
        </p:scale>
        <p:origin x="1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EA007-C975-EC4A-B05E-F17FFFAC77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753FE-543F-A24C-A51E-8A8983BB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6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 gets its own namesake folder. That folder contains the final genome assembly (e.g. AH-141-C18_contigs.fasta), and also three directories, where the products of varies pipeline steps are deposited. (Note that we don’t include all of the intermediates from read processing, since </a:t>
            </a:r>
            <a:r>
              <a:rPr lang="en-US" dirty="0" err="1"/>
              <a:t>fastq</a:t>
            </a:r>
            <a:r>
              <a:rPr lang="en-US" dirty="0"/>
              <a:t> files are very large.)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4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 gets its own namesake folder. That folder contains the final genome assembly (e.g. AH-141-C18_contigs.fasta), and also three directories, where the products of varies pipeline steps are deposited. (Note that we don’t include all of the intermediates from read processing, since </a:t>
            </a:r>
            <a:r>
              <a:rPr lang="en-US" dirty="0" err="1"/>
              <a:t>fastq</a:t>
            </a:r>
            <a:r>
              <a:rPr lang="en-US" dirty="0"/>
              <a:t> files are very large.)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9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 gets its own namesake folder. That folder contains the final genome assembly (e.g. AH-141-C18_contigs.fasta), and also three directories, where the products of varies pipeline steps are deposited. (Note that we don’t include all of the intermediates from read processing, since </a:t>
            </a:r>
            <a:r>
              <a:rPr lang="en-US" dirty="0" err="1"/>
              <a:t>fastq</a:t>
            </a:r>
            <a:r>
              <a:rPr lang="en-US" dirty="0"/>
              <a:t> files are very large.)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79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 gets its own namesake folder. That folder contains the final genome assembly (e.g. AH-141-C18_contigs.fasta), and also three directories, where the products of varies pipeline steps are deposited. (Note that we don’t include all of the intermediates from read processing, since </a:t>
            </a:r>
            <a:r>
              <a:rPr lang="en-US" dirty="0" err="1"/>
              <a:t>fastq</a:t>
            </a:r>
            <a:r>
              <a:rPr lang="en-US" dirty="0"/>
              <a:t> files are very large.)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0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 gets its own namesake folder. That folder contains the final genome assembly (e.g. AH-141-C18_contigs.fasta), and also three directories, where the products of varies pipeline steps are deposited. (Note that we don’t include all of the intermediates from read processing, since </a:t>
            </a:r>
            <a:r>
              <a:rPr lang="en-US" dirty="0" err="1"/>
              <a:t>fastq</a:t>
            </a:r>
            <a:r>
              <a:rPr lang="en-US" dirty="0"/>
              <a:t> files are very large.)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6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 gets its own namesake folder. That folder contains the final genome assembly (e.g. AH-141-C18_contigs.fasta), and also three directories, where the products of varies pipeline steps are deposited. (Note that we don’t include all of the intermediates from read processing, since </a:t>
            </a:r>
            <a:r>
              <a:rPr lang="en-US" dirty="0" err="1"/>
              <a:t>fastq</a:t>
            </a:r>
            <a:r>
              <a:rPr lang="en-US" dirty="0"/>
              <a:t> files are very large.)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27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5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44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5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3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40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62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70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46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run </a:t>
            </a:r>
            <a:r>
              <a:rPr lang="en-US" dirty="0" err="1"/>
              <a:t>BigelowLab</a:t>
            </a:r>
            <a:r>
              <a:rPr lang="en-US" dirty="0"/>
              <a:t>/</a:t>
            </a:r>
            <a:r>
              <a:rPr lang="en-US" dirty="0" err="1"/>
              <a:t>gorg</a:t>
            </a:r>
            <a:r>
              <a:rPr lang="en-US" dirty="0"/>
              <a:t>-classifier \</a:t>
            </a:r>
          </a:p>
          <a:p>
            <a:r>
              <a:rPr lang="en-US" dirty="0"/>
              <a:t>-profile docker \</a:t>
            </a:r>
          </a:p>
          <a:p>
            <a:r>
              <a:rPr lang="en-US" dirty="0"/>
              <a:t>--seqs "/</a:t>
            </a:r>
            <a:r>
              <a:rPr lang="en-US" dirty="0" err="1"/>
              <a:t>mnt</a:t>
            </a:r>
            <a:r>
              <a:rPr lang="en-US" dirty="0"/>
              <a:t>/storage/data/metagenomes/</a:t>
            </a:r>
            <a:r>
              <a:rPr lang="en-US" dirty="0" err="1"/>
              <a:t>subsampled_metagenomes_corrected</a:t>
            </a:r>
            <a:r>
              <a:rPr lang="en-US" dirty="0"/>
              <a:t>/SRR*_{1,2}.</a:t>
            </a:r>
            <a:r>
              <a:rPr lang="en-US" dirty="0" err="1"/>
              <a:t>fastq.gz</a:t>
            </a:r>
            <a:r>
              <a:rPr lang="en-US" dirty="0"/>
              <a:t>" \</a:t>
            </a:r>
          </a:p>
          <a:p>
            <a:r>
              <a:rPr lang="en-US" dirty="0"/>
              <a:t>--mode local \</a:t>
            </a:r>
          </a:p>
          <a:p>
            <a:r>
              <a:rPr lang="en-US" dirty="0"/>
              <a:t>--nodes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nodes.dmp</a:t>
            </a:r>
            <a:r>
              <a:rPr lang="en-US" dirty="0"/>
              <a:t> \</a:t>
            </a:r>
          </a:p>
          <a:p>
            <a:r>
              <a:rPr lang="en-US" dirty="0"/>
              <a:t>--names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</a:t>
            </a:r>
            <a:r>
              <a:rPr lang="en-US" dirty="0" err="1"/>
              <a:t>names.dmp</a:t>
            </a:r>
            <a:r>
              <a:rPr lang="en-US" dirty="0"/>
              <a:t> \</a:t>
            </a:r>
          </a:p>
          <a:p>
            <a:r>
              <a:rPr lang="en-US" dirty="0"/>
              <a:t>--annotations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/GORG_v1.tsv \</a:t>
            </a:r>
          </a:p>
          <a:p>
            <a:r>
              <a:rPr lang="en-US" dirty="0"/>
              <a:t>--</a:t>
            </a:r>
            <a:r>
              <a:rPr lang="en-US" dirty="0" err="1"/>
              <a:t>fmi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</a:t>
            </a:r>
            <a:r>
              <a:rPr lang="en-US" dirty="0" err="1"/>
              <a:t>reference_dbs</a:t>
            </a:r>
            <a:r>
              <a:rPr lang="en-US" dirty="0"/>
              <a:t>/</a:t>
            </a:r>
            <a:r>
              <a:rPr lang="en-US" dirty="0" err="1"/>
              <a:t>gorg_classifier</a:t>
            </a:r>
            <a:r>
              <a:rPr lang="en-US" dirty="0"/>
              <a:t>/GORG_v1_NCBI.fmi \</a:t>
            </a:r>
          </a:p>
          <a:p>
            <a:r>
              <a:rPr lang="en-US" dirty="0"/>
              <a:t>--</a:t>
            </a:r>
            <a:r>
              <a:rPr lang="en-US" dirty="0" err="1"/>
              <a:t>cpus</a:t>
            </a:r>
            <a:r>
              <a:rPr lang="en-US" dirty="0"/>
              <a:t> 10 \</a:t>
            </a:r>
          </a:p>
          <a:p>
            <a:r>
              <a:rPr lang="en-US" dirty="0"/>
              <a:t>--</a:t>
            </a:r>
            <a:r>
              <a:rPr lang="en-US" dirty="0" err="1"/>
              <a:t>outdir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/storage/data/classifier/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3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prints the default settings of Kaiju, which is to allow 3 mismatches per protein alignment, and a minimum length of 11 amino acids.</a:t>
            </a:r>
          </a:p>
          <a:p>
            <a:endParaRPr lang="en-US" dirty="0"/>
          </a:p>
          <a:p>
            <a:r>
              <a:rPr lang="en-US" dirty="0"/>
              <a:t>Notice also that I never had to install kaiju, nextflow got singularity to install a </a:t>
            </a:r>
            <a:r>
              <a:rPr lang="en-US" dirty="0" err="1"/>
              <a:t>cointainer</a:t>
            </a:r>
            <a:r>
              <a:rPr lang="en-US" dirty="0"/>
              <a:t> of kaiju for me.</a:t>
            </a:r>
          </a:p>
          <a:p>
            <a:endParaRPr lang="en-US" dirty="0"/>
          </a:p>
          <a:p>
            <a:r>
              <a:rPr lang="en-US" dirty="0"/>
              <a:t>Only the first step is running Kaiju, and the 2nd through 4</a:t>
            </a:r>
            <a:r>
              <a:rPr lang="en-US" baseline="30000" dirty="0"/>
              <a:t>th</a:t>
            </a:r>
            <a:r>
              <a:rPr lang="en-US" dirty="0"/>
              <a:t> steps of the pipeline are Joe’s programs being run from </a:t>
            </a:r>
            <a:r>
              <a:rPr lang="en-US" dirty="0" err="1"/>
              <a:t>github</a:t>
            </a:r>
            <a:r>
              <a:rPr lang="en-US" dirty="0"/>
              <a:t>. These hashes refer to local working directories that nextflow makes automatically to encapsulate each step of the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99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prints the default settings of Kaiju, which is to allow 3 mismatches per protein alignment, and a minimum length of 11 amino acids.</a:t>
            </a:r>
          </a:p>
          <a:p>
            <a:endParaRPr lang="en-US" dirty="0"/>
          </a:p>
          <a:p>
            <a:r>
              <a:rPr lang="en-US" dirty="0"/>
              <a:t>Notice also that I never had to install kaiju, nextflow got singularity to install a </a:t>
            </a:r>
            <a:r>
              <a:rPr lang="en-US" dirty="0" err="1"/>
              <a:t>cointainer</a:t>
            </a:r>
            <a:r>
              <a:rPr lang="en-US" dirty="0"/>
              <a:t> of kaiju for me.</a:t>
            </a:r>
          </a:p>
          <a:p>
            <a:endParaRPr lang="en-US" dirty="0"/>
          </a:p>
          <a:p>
            <a:r>
              <a:rPr lang="en-US" dirty="0"/>
              <a:t>Only the first step is running Kaiju, and the 2nd through 4</a:t>
            </a:r>
            <a:r>
              <a:rPr lang="en-US" baseline="30000" dirty="0"/>
              <a:t>th</a:t>
            </a:r>
            <a:r>
              <a:rPr lang="en-US" dirty="0"/>
              <a:t> steps of the pipeline are Joe’s programs being run from </a:t>
            </a:r>
            <a:r>
              <a:rPr lang="en-US" dirty="0" err="1"/>
              <a:t>github</a:t>
            </a:r>
            <a:r>
              <a:rPr lang="en-US" dirty="0"/>
              <a:t>. These hashes refer to local working directories that nextflow makes automatically to encapsulate each step of the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48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prints the default settings of Kaiju, which is to allow 3 mismatches per protein alignment, and a minimum length of 11 amino acids.</a:t>
            </a:r>
          </a:p>
          <a:p>
            <a:endParaRPr lang="en-US" dirty="0"/>
          </a:p>
          <a:p>
            <a:r>
              <a:rPr lang="en-US" dirty="0"/>
              <a:t>Notice also that I never had to install kaiju, nextflow got singularity to install a </a:t>
            </a:r>
            <a:r>
              <a:rPr lang="en-US" dirty="0" err="1"/>
              <a:t>cointainer</a:t>
            </a:r>
            <a:r>
              <a:rPr lang="en-US" dirty="0"/>
              <a:t> of kaiju for me.</a:t>
            </a:r>
          </a:p>
          <a:p>
            <a:endParaRPr lang="en-US" dirty="0"/>
          </a:p>
          <a:p>
            <a:r>
              <a:rPr lang="en-US" dirty="0"/>
              <a:t>Only the first step is running Kaiju, and the 2nd through 4</a:t>
            </a:r>
            <a:r>
              <a:rPr lang="en-US" baseline="30000" dirty="0"/>
              <a:t>th</a:t>
            </a:r>
            <a:r>
              <a:rPr lang="en-US" dirty="0"/>
              <a:t> steps of the pipeline are Joe’s programs being run from </a:t>
            </a:r>
            <a:r>
              <a:rPr lang="en-US" dirty="0" err="1"/>
              <a:t>github</a:t>
            </a:r>
            <a:r>
              <a:rPr lang="en-US" dirty="0"/>
              <a:t>. These hashes refer to local working directories that nextflow makes automatically to encapsulate each step of the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1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3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4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53FE-543F-A24C-A51E-8A8983BB5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5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8BD7-D084-A149-8CEA-22A9A710E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C6903-941B-5C48-BBCA-9319DA621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3EE6-09B6-CC4D-8DD1-51477A5F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D4DF2-65A8-124B-8860-88601949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45C50-FF07-784B-9CCC-E7075295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E4EE-F509-0946-BA2B-14188D64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B538E-3D7E-754B-AFDA-ED450CB37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896F-D98D-5640-A9D7-80B2F60E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55FE9-ADD5-9D44-84DB-A3EFC00F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B88CA-8401-7E4B-BE22-ED425078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464CB-B38B-1347-9864-780BD6385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0110F-BF9E-2549-B348-F34B24D5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3EEE6-0557-A34F-BF88-382D03C7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846B6-4CA8-8B42-B64C-F5342D97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44E7B-9E72-7A44-BAD6-5847DD0C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28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3" descr="A picture containing animal, fish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92" y="527683"/>
            <a:ext cx="5373993" cy="746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545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Mix 1">
  <p:cSld name="Background: Mix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65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75C7-2BE8-404B-8771-CD101905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EFDD-426C-3B48-B227-A25BBD4C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679FB-B185-5E46-A3AC-DF2E4394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F4063-7403-BD4F-B6AB-EE17D8EC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8A4D-53BE-574B-BB36-9723F98D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833B-3BA9-3B4A-AA4B-404DA749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8009F-FB80-9B45-A815-07D24EF14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A62A5-A0DD-0F44-8AF0-C5F2CC15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CEFB2-B9C4-7A48-9102-3B167839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C704-789D-B042-A8EC-9ECDD5CF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7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E9A7-571F-3249-9912-D4803370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0AC9-47F6-1C47-B2D2-2B3F207E4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C8838-28A9-7845-9D56-33408EB5B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DE907-7B0E-2D44-AA98-DCAF8CDB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DB8E8-109B-9A47-96BB-FA5830DA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79951-3EAA-CC4E-97CC-1E5AEB9E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4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6D81-F365-7E4D-A1DF-B81AFA19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62A2F-8A52-A44E-A5B2-33076705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552C2-6029-3848-BBC2-1EE7D6B98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B4923-1F8A-B74A-B8B0-887912777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B675E-1084-4845-BE58-418DD938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D4889-CCD9-544C-BA86-FE46FBC4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47625-F3DC-B346-A298-931EBBF2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672C5-4A9C-FC4B-BDFF-1050731E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0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E8A5-BC51-E149-9C91-520A7BC1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F9386-FA58-E543-96E1-EE414C5F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0CF88-C233-274D-9550-84811FD9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D2ED2-AF2E-4F48-A65A-0F6E437E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2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BA9D3-4E00-D24C-8E87-7F5C3DE6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80C28-D597-2444-AEFA-A77299E9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6C57B-F0C0-BA47-9DFB-28A067FA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3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CF68-9B0E-A74B-952D-CE46EC06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B5A3-3C6A-F54C-AAC5-471216F63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B7EAB-A9C5-0945-BB32-6F3FC1372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F7721-E6D3-4C49-A7AD-7FB13951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D4360-FD68-454D-9FAF-0FBE0964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96F94-B829-1F41-AB6B-118D52F1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EFE9-4E26-8B44-BA2C-EFF5BC85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B308-4969-4B42-9AE4-FD8C14315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FA6C-88C8-2C48-B652-2DD85338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81736-A6AA-5B47-970E-49E07ABC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AD49-5BC7-0542-B6D7-2A7AA882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C2EFB-A30B-D04A-98E5-C434BD84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73A2F-093F-4B48-AEB4-03DE4839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335BE-7755-F548-BF49-0203CFF6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1E0AF-1CA2-8E4E-AB5C-D8AD80F95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1A98-DC23-7143-BA1C-31D846479D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8351D-3554-E24E-99C7-604A31C3E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1759B-BFFB-A74F-A511-4D3DE8873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26A9A-2F4D-334E-907E-50B42BA7D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arpentries-incubator.github.io/workflows-nextflow/index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275285" y="3419763"/>
            <a:ext cx="10612581" cy="136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32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Greg </a:t>
            </a:r>
            <a:r>
              <a:rPr lang="en-US" sz="3200" b="1" dirty="0" err="1">
                <a:solidFill>
                  <a:schemeClr val="lt1"/>
                </a:solidFill>
                <a:ea typeface="Calibri"/>
                <a:cs typeface="Calibri"/>
                <a:sym typeface="Calibri"/>
              </a:rPr>
              <a:t>Gavelis</a:t>
            </a:r>
            <a:r>
              <a:rPr lang="en-US" sz="32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3200" b="1" dirty="0" err="1">
                <a:solidFill>
                  <a:schemeClr val="lt1"/>
                </a:solidFill>
                <a:ea typeface="Calibri"/>
                <a:cs typeface="Calibri"/>
                <a:sym typeface="Calibri"/>
              </a:rPr>
              <a:t>Ramunas</a:t>
            </a:r>
            <a:r>
              <a:rPr lang="en-US" sz="32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ea typeface="Calibri"/>
                <a:cs typeface="Calibri"/>
                <a:sym typeface="Calibri"/>
              </a:rPr>
              <a:t>Stepanauskas</a:t>
            </a:r>
            <a:r>
              <a:rPr lang="en-US" sz="32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, Joe Brown </a:t>
            </a:r>
            <a:endParaRPr lang="en-US" sz="3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275285" y="1602079"/>
            <a:ext cx="11157299" cy="182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pPr>
              <a:lnSpc>
                <a:spcPct val="90000"/>
              </a:lnSpc>
              <a:buClr>
                <a:srgbClr val="BFD541"/>
              </a:buClr>
              <a:buSzPts val="4800"/>
            </a:pPr>
            <a:r>
              <a:rPr lang="en-US" sz="6400" b="1" dirty="0">
                <a:solidFill>
                  <a:srgbClr val="BFD541"/>
                </a:solidFill>
                <a:latin typeface="Calibri"/>
                <a:cs typeface="Calibri"/>
              </a:rPr>
              <a:t>GORG Classifier</a:t>
            </a:r>
            <a:endParaRPr lang="en-US" sz="2400" dirty="0"/>
          </a:p>
        </p:txBody>
      </p:sp>
      <p:sp>
        <p:nvSpPr>
          <p:cNvPr id="4" name="Google Shape;62;p2">
            <a:extLst>
              <a:ext uri="{FF2B5EF4-FFF2-40B4-BE49-F238E27FC236}">
                <a16:creationId xmlns:a16="http://schemas.microsoft.com/office/drawing/2014/main" id="{8B045C53-E8D8-E146-986F-6CA402B54E50}"/>
              </a:ext>
            </a:extLst>
          </p:cNvPr>
          <p:cNvSpPr txBox="1"/>
          <p:nvPr/>
        </p:nvSpPr>
        <p:spPr>
          <a:xfrm>
            <a:off x="820915" y="4113199"/>
            <a:ext cx="9144000" cy="136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GORG Dark Jamboree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Thursday April 4, 2024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838347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                                                          </a:t>
            </a:r>
            <a:r>
              <a:rPr lang="en-US" sz="1800" b="1" dirty="0"/>
              <a:t>looks for </a:t>
            </a:r>
            <a:r>
              <a:rPr lang="en-US" sz="1800" b="1" i="1" dirty="0"/>
              <a:t>exact </a:t>
            </a:r>
            <a:r>
              <a:rPr lang="en-US" sz="1800" b="1" dirty="0"/>
              <a:t>AA match of length k</a:t>
            </a:r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5D1D0-64DE-B024-312F-A9067D96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9" y="1562094"/>
            <a:ext cx="3204594" cy="1960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9B74F-18B2-F0D8-0809-68244C5A7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/>
          <a:stretch/>
        </p:blipFill>
        <p:spPr>
          <a:xfrm>
            <a:off x="7145658" y="1482722"/>
            <a:ext cx="3709235" cy="2118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562AD8-E511-7599-A5D5-DBF81F447B50}"/>
              </a:ext>
            </a:extLst>
          </p:cNvPr>
          <p:cNvSpPr/>
          <p:nvPr/>
        </p:nvSpPr>
        <p:spPr>
          <a:xfrm>
            <a:off x="7204219" y="3763627"/>
            <a:ext cx="3777767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7249177" y="2018581"/>
            <a:ext cx="1195432" cy="21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Aligns </a:t>
            </a:r>
            <a:r>
              <a:rPr lang="en-US" sz="1500" dirty="0" err="1">
                <a:solidFill>
                  <a:schemeClr val="tx1"/>
                </a:solidFill>
              </a:rPr>
              <a:t>kmers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BE8AC-DB10-6810-D6FF-FA90084E14F4}"/>
              </a:ext>
            </a:extLst>
          </p:cNvPr>
          <p:cNvSpPr txBox="1"/>
          <p:nvPr/>
        </p:nvSpPr>
        <p:spPr>
          <a:xfrm>
            <a:off x="0" y="3854487"/>
            <a:ext cx="121920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happens if two reference genomes both have an </a:t>
            </a:r>
            <a:r>
              <a:rPr lang="en-US" sz="2800" b="1" i="1" dirty="0"/>
              <a:t>equally good </a:t>
            </a:r>
            <a:r>
              <a:rPr lang="en-US" sz="2800" b="1" i="1" dirty="0" err="1"/>
              <a:t>kmer</a:t>
            </a:r>
            <a:r>
              <a:rPr lang="en-US" sz="2800" b="1" i="1" dirty="0"/>
              <a:t> match</a:t>
            </a:r>
            <a:r>
              <a:rPr lang="en-US" sz="2800" b="1" dirty="0"/>
              <a:t>?</a:t>
            </a:r>
          </a:p>
          <a:p>
            <a:endParaRPr lang="en-US" sz="900" b="1" dirty="0"/>
          </a:p>
          <a:p>
            <a:r>
              <a:rPr lang="en-US" sz="2800" dirty="0"/>
              <a:t>Kaiju goes higher in the tree to the last common ancestor (LCA) with that </a:t>
            </a:r>
            <a:r>
              <a:rPr lang="en-US" sz="2800" dirty="0" err="1"/>
              <a:t>kmer</a:t>
            </a:r>
            <a:r>
              <a:rPr lang="en-US" sz="2800" dirty="0"/>
              <a:t>. Assigns the read to that ancestor.</a:t>
            </a:r>
          </a:p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0CCBC-0BE5-3228-FA6C-C01039686BCE}"/>
              </a:ext>
            </a:extLst>
          </p:cNvPr>
          <p:cNvSpPr/>
          <p:nvPr/>
        </p:nvSpPr>
        <p:spPr>
          <a:xfrm>
            <a:off x="3497685" y="3286934"/>
            <a:ext cx="448574" cy="5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838347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                                                          </a:t>
            </a:r>
            <a:r>
              <a:rPr lang="en-US" sz="1800" b="1" dirty="0"/>
              <a:t>looks for </a:t>
            </a:r>
            <a:r>
              <a:rPr lang="en-US" sz="1800" b="1" i="1" dirty="0"/>
              <a:t>exact </a:t>
            </a:r>
            <a:r>
              <a:rPr lang="en-US" sz="1800" b="1" dirty="0"/>
              <a:t>AA match of length k</a:t>
            </a:r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5D1D0-64DE-B024-312F-A9067D96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9" y="1562094"/>
            <a:ext cx="3204594" cy="1960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9B74F-18B2-F0D8-0809-68244C5A7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/>
          <a:stretch/>
        </p:blipFill>
        <p:spPr>
          <a:xfrm>
            <a:off x="7145658" y="1482722"/>
            <a:ext cx="3709235" cy="2118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562AD8-E511-7599-A5D5-DBF81F447B50}"/>
              </a:ext>
            </a:extLst>
          </p:cNvPr>
          <p:cNvSpPr/>
          <p:nvPr/>
        </p:nvSpPr>
        <p:spPr>
          <a:xfrm>
            <a:off x="7204219" y="3763627"/>
            <a:ext cx="3777767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7249177" y="2018581"/>
            <a:ext cx="1195432" cy="21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Aligns </a:t>
            </a:r>
            <a:r>
              <a:rPr lang="en-US" sz="1500" dirty="0" err="1">
                <a:solidFill>
                  <a:schemeClr val="tx1"/>
                </a:solidFill>
              </a:rPr>
              <a:t>kmers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BE8AC-DB10-6810-D6FF-FA90084E14F4}"/>
              </a:ext>
            </a:extLst>
          </p:cNvPr>
          <p:cNvSpPr txBox="1"/>
          <p:nvPr/>
        </p:nvSpPr>
        <p:spPr>
          <a:xfrm>
            <a:off x="0" y="3854487"/>
            <a:ext cx="121920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happens if two reference genomes both have an </a:t>
            </a:r>
            <a:r>
              <a:rPr lang="en-US" sz="2800" b="1" i="1" dirty="0"/>
              <a:t>equally good </a:t>
            </a:r>
            <a:r>
              <a:rPr lang="en-US" sz="2800" b="1" i="1" dirty="0" err="1"/>
              <a:t>kmer</a:t>
            </a:r>
            <a:r>
              <a:rPr lang="en-US" sz="2800" b="1" i="1" dirty="0"/>
              <a:t> match</a:t>
            </a:r>
            <a:r>
              <a:rPr lang="en-US" sz="2800" b="1" dirty="0"/>
              <a:t>?</a:t>
            </a:r>
          </a:p>
          <a:p>
            <a:endParaRPr lang="en-US" sz="900" b="1" dirty="0"/>
          </a:p>
          <a:p>
            <a:r>
              <a:rPr lang="en-US" sz="2800" dirty="0"/>
              <a:t>Kaiju goes higher in the tree to the last common ancestor (LCA) with that </a:t>
            </a:r>
            <a:r>
              <a:rPr lang="en-US" sz="2800" dirty="0" err="1"/>
              <a:t>kmer</a:t>
            </a:r>
            <a:r>
              <a:rPr lang="en-US" sz="2800" dirty="0"/>
              <a:t>. Assigns the read to that ancestor.</a:t>
            </a:r>
          </a:p>
          <a:p>
            <a:endParaRPr lang="en-US" sz="2800" dirty="0"/>
          </a:p>
          <a:p>
            <a:r>
              <a:rPr lang="en-US" sz="2800" b="1" dirty="0"/>
              <a:t>Note: </a:t>
            </a:r>
            <a:r>
              <a:rPr lang="en-US" sz="2800" dirty="0"/>
              <a:t>Kaiju’s innovation is using variable </a:t>
            </a:r>
            <a:r>
              <a:rPr lang="en-US" sz="2800" dirty="0" err="1"/>
              <a:t>kmer</a:t>
            </a:r>
            <a:r>
              <a:rPr lang="en-US" sz="2800" dirty="0"/>
              <a:t> lengths (Kraken uses fixed length). Kaiju first attempts 63AA exact matches, but retries down to 7AA if necessary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2C53A-DB20-0863-47DD-FBD7E78F12C6}"/>
              </a:ext>
            </a:extLst>
          </p:cNvPr>
          <p:cNvSpPr/>
          <p:nvPr/>
        </p:nvSpPr>
        <p:spPr>
          <a:xfrm>
            <a:off x="3497685" y="3286934"/>
            <a:ext cx="448574" cy="5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3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also allows </a:t>
            </a:r>
            <a:r>
              <a:rPr lang="en-US" i="1" dirty="0"/>
              <a:t>mismatches</a:t>
            </a:r>
            <a:r>
              <a:rPr lang="en-US" dirty="0"/>
              <a:t> at </a:t>
            </a:r>
            <a:r>
              <a:rPr lang="en-US" i="1" dirty="0"/>
              <a:t>end</a:t>
            </a:r>
            <a:r>
              <a:rPr lang="en-US" dirty="0"/>
              <a:t> of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716261"/>
            <a:ext cx="11237239" cy="40743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“greedy mode”</a:t>
            </a:r>
            <a:r>
              <a:rPr lang="en-US" dirty="0"/>
              <a:t> (what we use)</a:t>
            </a:r>
            <a:endParaRPr lang="en-US" sz="1500" dirty="0"/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3497685" y="3286933"/>
            <a:ext cx="897148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62AD8-E511-7599-A5D5-DBF81F447B50}"/>
              </a:ext>
            </a:extLst>
          </p:cNvPr>
          <p:cNvSpPr/>
          <p:nvPr/>
        </p:nvSpPr>
        <p:spPr>
          <a:xfrm>
            <a:off x="7204219" y="3763627"/>
            <a:ext cx="3777767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1C5CAC-F2CD-1529-63EE-176939BB0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7"/>
          <a:stretch/>
        </p:blipFill>
        <p:spPr>
          <a:xfrm>
            <a:off x="-1" y="1325253"/>
            <a:ext cx="12192001" cy="39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/>
              <a:t>So Kraken &amp; Kaiju are built on...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1036753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2800" dirty="0"/>
              <a:t>1. Protein alignment software:</a:t>
            </a:r>
          </a:p>
          <a:p>
            <a:pPr marL="152396" indent="0">
              <a:buNone/>
            </a:pPr>
            <a:r>
              <a:rPr lang="en-US" dirty="0"/>
              <a:t>	Burrough’s Wheeler Aligner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r>
              <a:rPr lang="en-US" dirty="0"/>
              <a:t>2</a:t>
            </a:r>
            <a:r>
              <a:rPr lang="en-US" sz="2800" dirty="0"/>
              <a:t>. A taxonomic framework for those reference taxa</a:t>
            </a:r>
          </a:p>
          <a:p>
            <a:pPr marL="152396" indent="0">
              <a:buNone/>
            </a:pPr>
            <a:r>
              <a:rPr lang="en-US" dirty="0"/>
              <a:t>	NCBI taxonomy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3. </a:t>
            </a:r>
            <a:r>
              <a:rPr lang="en-US" sz="2800" dirty="0"/>
              <a:t>A </a:t>
            </a:r>
            <a:r>
              <a:rPr lang="en-US" dirty="0"/>
              <a:t>reference protein databases:	</a:t>
            </a:r>
            <a:endParaRPr lang="en-US" sz="2800" dirty="0"/>
          </a:p>
          <a:p>
            <a:pPr marL="152396" indent="0">
              <a:buNone/>
            </a:pPr>
            <a:r>
              <a:rPr lang="en-US" sz="2800" dirty="0"/>
              <a:t>	NCBI’s nr (just the microbes)</a:t>
            </a:r>
          </a:p>
          <a:p>
            <a:pPr marL="152396" indent="0">
              <a:buNone/>
            </a:pPr>
            <a:r>
              <a:rPr lang="en-US" dirty="0"/>
              <a:t>   OR</a:t>
            </a:r>
            <a:endParaRPr lang="en-US" sz="2800" dirty="0"/>
          </a:p>
          <a:p>
            <a:pPr marL="152396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Refseq</a:t>
            </a: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/>
              <a:t>So Kraken &amp; Kaiju are built on...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1036753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2800" dirty="0"/>
              <a:t>1. Protein alignment software:</a:t>
            </a:r>
          </a:p>
          <a:p>
            <a:pPr marL="152396" indent="0">
              <a:buNone/>
            </a:pPr>
            <a:r>
              <a:rPr lang="en-US" dirty="0"/>
              <a:t>	Burrough’s Wheeler Aligner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r>
              <a:rPr lang="en-US" dirty="0"/>
              <a:t>2</a:t>
            </a:r>
            <a:r>
              <a:rPr lang="en-US" sz="2800" dirty="0"/>
              <a:t>. A taxonomic framework for those reference taxa</a:t>
            </a:r>
          </a:p>
          <a:p>
            <a:pPr marL="152396" indent="0">
              <a:buNone/>
            </a:pPr>
            <a:r>
              <a:rPr lang="en-US" dirty="0"/>
              <a:t>	NCBI taxonomy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3. </a:t>
            </a:r>
            <a:r>
              <a:rPr lang="en-US" sz="2800" dirty="0"/>
              <a:t>A </a:t>
            </a:r>
            <a:r>
              <a:rPr lang="en-US" dirty="0"/>
              <a:t>reference protein databases:	</a:t>
            </a:r>
            <a:endParaRPr lang="en-US" sz="2800" dirty="0"/>
          </a:p>
          <a:p>
            <a:pPr marL="152396" indent="0">
              <a:buNone/>
            </a:pPr>
            <a:r>
              <a:rPr lang="en-US" sz="2800" dirty="0"/>
              <a:t>	NCBI’s nr (just the microbes)</a:t>
            </a:r>
          </a:p>
          <a:p>
            <a:pPr marL="152396" indent="0">
              <a:buNone/>
            </a:pPr>
            <a:r>
              <a:rPr lang="en-US" dirty="0"/>
              <a:t>   OR</a:t>
            </a:r>
            <a:endParaRPr lang="en-US" sz="2800" dirty="0"/>
          </a:p>
          <a:p>
            <a:pPr marL="152396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Refseq</a:t>
            </a: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43C344-4AFE-CE7F-B297-4B7CAC15C2B4}"/>
              </a:ext>
            </a:extLst>
          </p:cNvPr>
          <p:cNvSpPr txBox="1">
            <a:spLocks/>
          </p:cNvSpPr>
          <p:nvPr/>
        </p:nvSpPr>
        <p:spPr>
          <a:xfrm>
            <a:off x="7834799" y="3473577"/>
            <a:ext cx="4411155" cy="18751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i="1" dirty="0"/>
              <a:t>A tool is only as good as its reference databases!</a:t>
            </a:r>
          </a:p>
        </p:txBody>
      </p:sp>
    </p:spTree>
    <p:extLst>
      <p:ext uri="{BB962C8B-B14F-4D97-AF65-F5344CB8AC3E}">
        <p14:creationId xmlns:p14="http://schemas.microsoft.com/office/powerpoint/2010/main" val="98431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GORG classifier,  pt. 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520306" y="1291765"/>
            <a:ext cx="107886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1.  Recruits</a:t>
            </a:r>
            <a:r>
              <a:rPr lang="en-US" sz="2400" dirty="0">
                <a:latin typeface="-apple-system"/>
              </a:rPr>
              <a:t> to more </a:t>
            </a:r>
            <a:r>
              <a:rPr lang="en-US" sz="2400" b="0" i="0" dirty="0">
                <a:effectLst/>
                <a:latin typeface="-apple-system"/>
              </a:rPr>
              <a:t>taxonomically diverse references:</a:t>
            </a:r>
          </a:p>
          <a:p>
            <a:endParaRPr lang="en-US" sz="2400" b="0" i="0" dirty="0">
              <a:effectLst/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	GORG-Tropics (~8000 classified SAGs)</a:t>
            </a:r>
          </a:p>
          <a:p>
            <a:r>
              <a:rPr lang="en-US" sz="2400" dirty="0">
                <a:latin typeface="-apple-system"/>
              </a:rPr>
              <a:t>		--integrated by Joe ~2019</a:t>
            </a:r>
          </a:p>
          <a:p>
            <a:endParaRPr lang="en-US" sz="2400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  <a:r>
              <a:rPr lang="en-US" sz="2400" dirty="0">
                <a:latin typeface="-apple-system"/>
              </a:rPr>
              <a:t>GORG-Dark (&gt; 9000 classified SAGs)</a:t>
            </a:r>
          </a:p>
          <a:p>
            <a:r>
              <a:rPr lang="en-US" sz="2400" dirty="0">
                <a:latin typeface="-apple-system"/>
              </a:rPr>
              <a:t>		--integrated by me</a:t>
            </a:r>
          </a:p>
          <a:p>
            <a:r>
              <a:rPr lang="en-US" sz="2400" dirty="0">
                <a:latin typeface="-apple-system"/>
              </a:rPr>
              <a:t>		 				</a:t>
            </a:r>
            <a:r>
              <a:rPr lang="en-US" sz="2400" b="1" dirty="0">
                <a:latin typeface="-apple-system"/>
              </a:rPr>
              <a:t>	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B933B-952A-32C1-D866-A472C5E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79AC-015B-B821-3901-0EA36B46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426" y="614671"/>
            <a:ext cx="897661" cy="105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35F8B-AFD5-E46F-8F26-E5BB29221B97}"/>
              </a:ext>
            </a:extLst>
          </p:cNvPr>
          <p:cNvSpPr txBox="1"/>
          <p:nvPr/>
        </p:nvSpPr>
        <p:spPr>
          <a:xfrm>
            <a:off x="8065184" y="660287"/>
            <a:ext cx="27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Coded by Joe Brown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4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GORG classifier,  pt. 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520306" y="1291765"/>
            <a:ext cx="107886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1.  Recruits</a:t>
            </a:r>
            <a:r>
              <a:rPr lang="en-US" sz="2400" dirty="0">
                <a:latin typeface="-apple-system"/>
              </a:rPr>
              <a:t> to more </a:t>
            </a:r>
            <a:r>
              <a:rPr lang="en-US" sz="2400" b="0" i="0" dirty="0">
                <a:effectLst/>
                <a:latin typeface="-apple-system"/>
              </a:rPr>
              <a:t>taxonomically diverse references:</a:t>
            </a:r>
          </a:p>
          <a:p>
            <a:endParaRPr lang="en-US" sz="2400" b="0" i="0" dirty="0">
              <a:effectLst/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	GORG-Tropics (~8000 classified SAGs)</a:t>
            </a:r>
          </a:p>
          <a:p>
            <a:r>
              <a:rPr lang="en-US" sz="2400" dirty="0">
                <a:latin typeface="-apple-system"/>
              </a:rPr>
              <a:t>		--integrated by Joe ~2019</a:t>
            </a:r>
          </a:p>
          <a:p>
            <a:endParaRPr lang="en-US" sz="2400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  <a:r>
              <a:rPr lang="en-US" sz="2400" dirty="0">
                <a:latin typeface="-apple-system"/>
              </a:rPr>
              <a:t>GORG-Dark (&gt; 9000 classified SAGs)</a:t>
            </a:r>
          </a:p>
          <a:p>
            <a:r>
              <a:rPr lang="en-US" sz="2400" dirty="0">
                <a:latin typeface="-apple-system"/>
              </a:rPr>
              <a:t>		--integrated by me</a:t>
            </a:r>
          </a:p>
          <a:p>
            <a:endParaRPr lang="en-US" sz="2400" b="1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2. Within an improved taxonomic framework</a:t>
            </a:r>
          </a:p>
          <a:p>
            <a:r>
              <a:rPr lang="en-US" sz="2400" dirty="0">
                <a:latin typeface="-apple-system"/>
              </a:rPr>
              <a:t>	NCBI taxonomy has massive blind spots and biases.</a:t>
            </a:r>
          </a:p>
          <a:p>
            <a:r>
              <a:rPr lang="en-US" sz="2400" dirty="0">
                <a:latin typeface="-apple-system"/>
              </a:rPr>
              <a:t>	So GORG-Dark classifier uses GTDB taxonomy. (&lt;-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names.dmp</a:t>
            </a:r>
            <a:r>
              <a:rPr lang="en-US" dirty="0">
                <a:latin typeface="-apple-system"/>
              </a:rPr>
              <a:t> &amp;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nodes.dmp</a:t>
            </a:r>
            <a:r>
              <a:rPr lang="en-US" sz="2400" dirty="0">
                <a:latin typeface="-apple-system"/>
              </a:rPr>
              <a:t>)</a:t>
            </a:r>
          </a:p>
          <a:p>
            <a:endParaRPr lang="en-US" sz="2400" dirty="0">
              <a:latin typeface="-apple-system"/>
            </a:endParaRPr>
          </a:p>
          <a:p>
            <a:r>
              <a:rPr lang="en-US" sz="2400" i="1" dirty="0">
                <a:latin typeface="-apple-system"/>
              </a:rPr>
              <a:t>	</a:t>
            </a:r>
            <a:endParaRPr lang="en-US" sz="2400" b="1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B933B-952A-32C1-D866-A472C5E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79AC-015B-B821-3901-0EA36B46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426" y="614671"/>
            <a:ext cx="897661" cy="105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35F8B-AFD5-E46F-8F26-E5BB29221B97}"/>
              </a:ext>
            </a:extLst>
          </p:cNvPr>
          <p:cNvSpPr txBox="1"/>
          <p:nvPr/>
        </p:nvSpPr>
        <p:spPr>
          <a:xfrm>
            <a:off x="8065184" y="660287"/>
            <a:ext cx="27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Coded by Joe Brown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GORG classifier,  pt. 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520306" y="1291765"/>
            <a:ext cx="1078866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1.  Recruits</a:t>
            </a:r>
            <a:r>
              <a:rPr lang="en-US" sz="2400" dirty="0">
                <a:latin typeface="-apple-system"/>
              </a:rPr>
              <a:t> to more </a:t>
            </a:r>
            <a:r>
              <a:rPr lang="en-US" sz="2400" b="0" i="0" dirty="0">
                <a:effectLst/>
                <a:latin typeface="-apple-system"/>
              </a:rPr>
              <a:t>taxonomically diverse references:</a:t>
            </a:r>
          </a:p>
          <a:p>
            <a:endParaRPr lang="en-US" sz="2400" b="0" i="0" dirty="0">
              <a:effectLst/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	GORG-Tropics (~8000 classified SAGs)</a:t>
            </a:r>
          </a:p>
          <a:p>
            <a:r>
              <a:rPr lang="en-US" sz="2400" dirty="0">
                <a:latin typeface="-apple-system"/>
              </a:rPr>
              <a:t>		--integrated by Joe ~2019</a:t>
            </a:r>
          </a:p>
          <a:p>
            <a:endParaRPr lang="en-US" sz="2400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  <a:r>
              <a:rPr lang="en-US" sz="2400" dirty="0">
                <a:latin typeface="-apple-system"/>
              </a:rPr>
              <a:t>GORG-Dark (&gt; 9000 classified SAGs)</a:t>
            </a:r>
          </a:p>
          <a:p>
            <a:r>
              <a:rPr lang="en-US" sz="2400" dirty="0">
                <a:latin typeface="-apple-system"/>
              </a:rPr>
              <a:t>		--integrated by me</a:t>
            </a:r>
          </a:p>
          <a:p>
            <a:endParaRPr lang="en-US" sz="2400" b="1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2. Within an improved taxonomic framework</a:t>
            </a:r>
          </a:p>
          <a:p>
            <a:r>
              <a:rPr lang="en-US" sz="2400" dirty="0">
                <a:latin typeface="-apple-system"/>
              </a:rPr>
              <a:t>	NCBI taxonomy has massive blind spots and biases.</a:t>
            </a:r>
          </a:p>
          <a:p>
            <a:r>
              <a:rPr lang="en-US" sz="2400" dirty="0">
                <a:latin typeface="-apple-system"/>
              </a:rPr>
              <a:t>	So GORG-Dark classifier uses GTDB taxonomy. (&lt;-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names.dmp</a:t>
            </a:r>
            <a:r>
              <a:rPr lang="en-US" dirty="0">
                <a:latin typeface="-apple-system"/>
              </a:rPr>
              <a:t> &amp;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nodes.dmp</a:t>
            </a:r>
            <a:r>
              <a:rPr lang="en-US" sz="2400" dirty="0">
                <a:latin typeface="-apple-system"/>
              </a:rPr>
              <a:t>)</a:t>
            </a:r>
          </a:p>
          <a:p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	</a:t>
            </a:r>
            <a:r>
              <a:rPr lang="en-US" sz="2400" i="1" dirty="0">
                <a:latin typeface="-apple-system"/>
              </a:rPr>
              <a:t>Currently GORG-</a:t>
            </a:r>
            <a:r>
              <a:rPr lang="en-US" sz="2400" b="1" i="1" dirty="0">
                <a:latin typeface="-apple-system"/>
              </a:rPr>
              <a:t>tropics</a:t>
            </a:r>
            <a:r>
              <a:rPr lang="en-US" sz="2400" i="1" dirty="0">
                <a:latin typeface="-apple-system"/>
              </a:rPr>
              <a:t> still uses </a:t>
            </a:r>
            <a:r>
              <a:rPr lang="en-US" sz="2400" i="1" dirty="0" err="1">
                <a:latin typeface="-apple-system"/>
              </a:rPr>
              <a:t>ncbi</a:t>
            </a:r>
            <a:r>
              <a:rPr lang="en-US" sz="2400" i="1" dirty="0">
                <a:latin typeface="-apple-system"/>
              </a:rPr>
              <a:t> taxonomy</a:t>
            </a:r>
          </a:p>
          <a:p>
            <a:r>
              <a:rPr lang="en-US" sz="2400" i="1" dirty="0">
                <a:latin typeface="-apple-system"/>
              </a:rPr>
              <a:t>	Eventually we should re-release it w/ GTDB</a:t>
            </a:r>
          </a:p>
          <a:p>
            <a:r>
              <a:rPr lang="en-US" sz="2400" i="1" dirty="0">
                <a:latin typeface="-apple-system"/>
              </a:rPr>
              <a:t>	</a:t>
            </a:r>
            <a:endParaRPr lang="en-US" sz="2400" b="1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B933B-952A-32C1-D866-A472C5E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79AC-015B-B821-3901-0EA36B46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426" y="614671"/>
            <a:ext cx="897661" cy="105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35F8B-AFD5-E46F-8F26-E5BB29221B97}"/>
              </a:ext>
            </a:extLst>
          </p:cNvPr>
          <p:cNvSpPr txBox="1"/>
          <p:nvPr/>
        </p:nvSpPr>
        <p:spPr>
          <a:xfrm>
            <a:off x="8065184" y="660287"/>
            <a:ext cx="27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Coded by Joe Brown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91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GORG classifier,  pt. 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520306" y="1291765"/>
            <a:ext cx="11589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-apple-system"/>
              </a:rPr>
              <a:t>3</a:t>
            </a:r>
            <a:r>
              <a:rPr lang="en-US" sz="2400" i="0" dirty="0">
                <a:effectLst/>
                <a:latin typeface="-apple-system"/>
              </a:rPr>
              <a:t>. </a:t>
            </a:r>
            <a:r>
              <a:rPr lang="en-US" sz="2400" dirty="0">
                <a:latin typeface="-apple-system"/>
              </a:rPr>
              <a:t>Biggest innovation (by Joe).</a:t>
            </a:r>
          </a:p>
          <a:p>
            <a:r>
              <a:rPr lang="en-US" sz="2400" dirty="0">
                <a:latin typeface="-apple-system"/>
              </a:rPr>
              <a:t>	Also maps reads </a:t>
            </a:r>
            <a:r>
              <a:rPr lang="en-US" sz="2400" b="1" i="1" dirty="0">
                <a:latin typeface="-apple-system"/>
              </a:rPr>
              <a:t>to functions</a:t>
            </a:r>
            <a:r>
              <a:rPr lang="en-US" sz="2400" dirty="0">
                <a:latin typeface="-apple-system"/>
              </a:rPr>
              <a:t>!</a:t>
            </a:r>
          </a:p>
          <a:p>
            <a:r>
              <a:rPr lang="en-US" sz="2400" b="1" dirty="0">
                <a:latin typeface="-apple-system"/>
              </a:rPr>
              <a:t>		</a:t>
            </a:r>
            <a:r>
              <a:rPr lang="en-US" sz="2400" dirty="0">
                <a:latin typeface="-apple-system"/>
              </a:rPr>
              <a:t>(annotations by KEGG, </a:t>
            </a:r>
            <a:r>
              <a:rPr lang="en-US" sz="2400" dirty="0" err="1">
                <a:latin typeface="-apple-system"/>
              </a:rPr>
              <a:t>Swissprot</a:t>
            </a:r>
            <a:r>
              <a:rPr lang="en-US" sz="2400" dirty="0">
                <a:latin typeface="-apple-system"/>
              </a:rPr>
              <a:t>, </a:t>
            </a:r>
            <a:r>
              <a:rPr lang="en-US" sz="2400" dirty="0" err="1">
                <a:latin typeface="-apple-system"/>
              </a:rPr>
              <a:t>CAZy</a:t>
            </a:r>
            <a:r>
              <a:rPr lang="en-US" sz="2400" dirty="0">
                <a:latin typeface="-apple-system"/>
              </a:rPr>
              <a:t>, etc.)</a:t>
            </a:r>
          </a:p>
          <a:p>
            <a:endParaRPr lang="en-US" sz="2400" b="1" i="1" u="sng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B933B-952A-32C1-D866-A472C5E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79AC-015B-B821-3901-0EA36B46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426" y="614671"/>
            <a:ext cx="897661" cy="105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35F8B-AFD5-E46F-8F26-E5BB29221B97}"/>
              </a:ext>
            </a:extLst>
          </p:cNvPr>
          <p:cNvSpPr txBox="1"/>
          <p:nvPr/>
        </p:nvSpPr>
        <p:spPr>
          <a:xfrm>
            <a:off x="8065184" y="660287"/>
            <a:ext cx="27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Coded by Joe Brown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9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GORG classifier,  pt. 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520306" y="1291765"/>
            <a:ext cx="11589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-apple-system"/>
              </a:rPr>
              <a:t>3</a:t>
            </a:r>
            <a:r>
              <a:rPr lang="en-US" sz="2400" i="0" dirty="0">
                <a:effectLst/>
                <a:latin typeface="-apple-system"/>
              </a:rPr>
              <a:t>. </a:t>
            </a:r>
            <a:r>
              <a:rPr lang="en-US" sz="2400" dirty="0">
                <a:latin typeface="-apple-system"/>
              </a:rPr>
              <a:t>Biggest innovation (by Joe).</a:t>
            </a:r>
          </a:p>
          <a:p>
            <a:r>
              <a:rPr lang="en-US" sz="2400" dirty="0">
                <a:latin typeface="-apple-system"/>
              </a:rPr>
              <a:t>	Also maps reads </a:t>
            </a:r>
            <a:r>
              <a:rPr lang="en-US" sz="2400" b="1" i="1" dirty="0">
                <a:latin typeface="-apple-system"/>
              </a:rPr>
              <a:t>to functions</a:t>
            </a:r>
            <a:r>
              <a:rPr lang="en-US" sz="2400" dirty="0">
                <a:latin typeface="-apple-system"/>
              </a:rPr>
              <a:t>!</a:t>
            </a:r>
          </a:p>
          <a:p>
            <a:r>
              <a:rPr lang="en-US" sz="2400" b="1" dirty="0">
                <a:latin typeface="-apple-system"/>
              </a:rPr>
              <a:t>		</a:t>
            </a:r>
            <a:r>
              <a:rPr lang="en-US" sz="2400" dirty="0">
                <a:latin typeface="-apple-system"/>
              </a:rPr>
              <a:t>(annotations by KEGG, </a:t>
            </a:r>
            <a:r>
              <a:rPr lang="en-US" sz="2400" dirty="0" err="1">
                <a:latin typeface="-apple-system"/>
              </a:rPr>
              <a:t>Swissprot</a:t>
            </a:r>
            <a:r>
              <a:rPr lang="en-US" sz="2400" dirty="0">
                <a:latin typeface="-apple-system"/>
              </a:rPr>
              <a:t>, </a:t>
            </a:r>
            <a:r>
              <a:rPr lang="en-US" sz="2400" dirty="0" err="1">
                <a:latin typeface="-apple-system"/>
              </a:rPr>
              <a:t>CAZy</a:t>
            </a:r>
            <a:r>
              <a:rPr lang="en-US" sz="2400" dirty="0">
                <a:latin typeface="-apple-system"/>
              </a:rPr>
              <a:t>, etc.)</a:t>
            </a:r>
          </a:p>
          <a:p>
            <a:endParaRPr lang="en-US" sz="2400" b="1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    So we can ask: </a:t>
            </a:r>
          </a:p>
          <a:p>
            <a:r>
              <a:rPr lang="en-US" sz="2400" b="1" dirty="0">
                <a:latin typeface="-apple-system"/>
              </a:rPr>
              <a:t>		Who are the organisms in this sample </a:t>
            </a:r>
            <a:r>
              <a:rPr lang="en-US" sz="2400" b="1" i="1" u="sng" dirty="0">
                <a:latin typeface="-apple-system"/>
              </a:rPr>
              <a:t>and what are they doing?</a:t>
            </a:r>
          </a:p>
          <a:p>
            <a:endParaRPr lang="en-US" sz="2400" b="1" i="1" u="sng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	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B933B-952A-32C1-D866-A472C5E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79AC-015B-B821-3901-0EA36B46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426" y="614671"/>
            <a:ext cx="897661" cy="105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35F8B-AFD5-E46F-8F26-E5BB29221B97}"/>
              </a:ext>
            </a:extLst>
          </p:cNvPr>
          <p:cNvSpPr txBox="1"/>
          <p:nvPr/>
        </p:nvSpPr>
        <p:spPr>
          <a:xfrm>
            <a:off x="8065184" y="660287"/>
            <a:ext cx="27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Coded by Joe Brown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3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10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Goal of Kaiju &amp; Kraken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922334" y="1081330"/>
            <a:ext cx="89117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"One of the major biological questions in metagenomics is the inference of the composition of a microbial community, that is, the relative abundances of the sampled organisms.”</a:t>
            </a:r>
          </a:p>
          <a:p>
            <a:endParaRPr lang="en-US" sz="2400" b="0" i="0" dirty="0">
              <a:effectLst/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                          i.e.  </a:t>
            </a:r>
            <a:r>
              <a:rPr lang="en-US" sz="2400" b="1" i="1" dirty="0">
                <a:latin typeface="-apple-system"/>
              </a:rPr>
              <a:t>Who are the organisms in this sample?</a:t>
            </a:r>
          </a:p>
          <a:p>
            <a:endParaRPr lang="en-US" sz="2400" b="1" dirty="0"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Also:</a:t>
            </a:r>
          </a:p>
          <a:p>
            <a:r>
              <a:rPr lang="en-US" sz="2400" b="1" dirty="0">
                <a:latin typeface="-apple-system"/>
              </a:rPr>
              <a:t>		</a:t>
            </a:r>
            <a:r>
              <a:rPr lang="en-US" sz="2400" b="1" i="1" dirty="0">
                <a:latin typeface="-apple-system"/>
              </a:rPr>
              <a:t>What functions do these genes encode?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3415E-5153-6838-83C4-867128A9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E28D-2BD8-BA49-B45A-2BCA309D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0"/>
            <a:ext cx="1202787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GORG classifier,  pt. 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3BE92-525A-E147-B014-79AC7789E5CC}"/>
              </a:ext>
            </a:extLst>
          </p:cNvPr>
          <p:cNvSpPr txBox="1"/>
          <p:nvPr/>
        </p:nvSpPr>
        <p:spPr>
          <a:xfrm>
            <a:off x="520306" y="1291765"/>
            <a:ext cx="115896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-apple-system"/>
              </a:rPr>
              <a:t>3</a:t>
            </a:r>
            <a:r>
              <a:rPr lang="en-US" sz="2400" i="0" dirty="0">
                <a:effectLst/>
                <a:latin typeface="-apple-system"/>
              </a:rPr>
              <a:t>. </a:t>
            </a:r>
            <a:r>
              <a:rPr lang="en-US" sz="2400" dirty="0">
                <a:latin typeface="-apple-system"/>
              </a:rPr>
              <a:t>Biggest innovation (by Joe).</a:t>
            </a:r>
          </a:p>
          <a:p>
            <a:r>
              <a:rPr lang="en-US" sz="2400" dirty="0">
                <a:latin typeface="-apple-system"/>
              </a:rPr>
              <a:t>	Also maps reads </a:t>
            </a:r>
            <a:r>
              <a:rPr lang="en-US" sz="2400" b="1" i="1" dirty="0">
                <a:latin typeface="-apple-system"/>
              </a:rPr>
              <a:t>to functions</a:t>
            </a:r>
            <a:r>
              <a:rPr lang="en-US" sz="2400" dirty="0">
                <a:latin typeface="-apple-system"/>
              </a:rPr>
              <a:t>!</a:t>
            </a:r>
          </a:p>
          <a:p>
            <a:r>
              <a:rPr lang="en-US" sz="2400" b="1" dirty="0">
                <a:latin typeface="-apple-system"/>
              </a:rPr>
              <a:t>		</a:t>
            </a:r>
            <a:r>
              <a:rPr lang="en-US" sz="2400" dirty="0">
                <a:latin typeface="-apple-system"/>
              </a:rPr>
              <a:t>(annotations by KEGG, </a:t>
            </a:r>
            <a:r>
              <a:rPr lang="en-US" sz="2400" dirty="0" err="1">
                <a:latin typeface="-apple-system"/>
              </a:rPr>
              <a:t>Swissprot</a:t>
            </a:r>
            <a:r>
              <a:rPr lang="en-US" sz="2400" dirty="0">
                <a:latin typeface="-apple-system"/>
              </a:rPr>
              <a:t>, </a:t>
            </a:r>
            <a:r>
              <a:rPr lang="en-US" sz="2400" dirty="0" err="1">
                <a:latin typeface="-apple-system"/>
              </a:rPr>
              <a:t>CAZy</a:t>
            </a:r>
            <a:r>
              <a:rPr lang="en-US" sz="2400" dirty="0">
                <a:latin typeface="-apple-system"/>
              </a:rPr>
              <a:t>, etc.)</a:t>
            </a:r>
          </a:p>
          <a:p>
            <a:endParaRPr lang="en-US" sz="2400" b="1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    So we can ask: </a:t>
            </a:r>
          </a:p>
          <a:p>
            <a:r>
              <a:rPr lang="en-US" sz="2400" b="1" dirty="0">
                <a:latin typeface="-apple-system"/>
              </a:rPr>
              <a:t>		Who are the organisms in this sample </a:t>
            </a:r>
            <a:r>
              <a:rPr lang="en-US" sz="2400" b="1" i="1" u="sng" dirty="0">
                <a:latin typeface="-apple-system"/>
              </a:rPr>
              <a:t>and what are they doing?</a:t>
            </a:r>
          </a:p>
          <a:p>
            <a:endParaRPr lang="en-US" sz="2400" b="1" i="1" u="sng" dirty="0">
              <a:latin typeface="-apple-system"/>
            </a:endParaRPr>
          </a:p>
          <a:p>
            <a:endParaRPr lang="en-US" sz="2400" b="1" dirty="0">
              <a:latin typeface="-apple-system"/>
            </a:endParaRPr>
          </a:p>
          <a:p>
            <a:r>
              <a:rPr lang="en-US" sz="2400" u="sng" dirty="0">
                <a:latin typeface="-apple-system"/>
              </a:rPr>
              <a:t>For metagenomics</a:t>
            </a:r>
            <a:r>
              <a:rPr lang="en-US" sz="2400" dirty="0">
                <a:latin typeface="-apple-system"/>
              </a:rPr>
              <a:t>: Which taxa are in the sample and what is their metabolic potential?</a:t>
            </a:r>
          </a:p>
          <a:p>
            <a:endParaRPr lang="en-US" sz="2400" b="1" dirty="0">
              <a:latin typeface="-apple-system"/>
            </a:endParaRPr>
          </a:p>
          <a:p>
            <a:r>
              <a:rPr lang="en-US" sz="2400" u="sng" dirty="0">
                <a:latin typeface="-apple-system"/>
              </a:rPr>
              <a:t>For </a:t>
            </a:r>
            <a:r>
              <a:rPr lang="en-US" sz="2400" u="sng" dirty="0" err="1">
                <a:latin typeface="-apple-system"/>
              </a:rPr>
              <a:t>metatranscriptomes</a:t>
            </a:r>
            <a:r>
              <a:rPr lang="en-US" sz="2400" u="sng" dirty="0">
                <a:latin typeface="-apple-system"/>
              </a:rPr>
              <a:t>: </a:t>
            </a:r>
            <a:r>
              <a:rPr lang="en-US" sz="2400" dirty="0">
                <a:latin typeface="-apple-system"/>
              </a:rPr>
              <a:t>Which taxa are in the sample and what are they expressing?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  <a:p>
            <a:r>
              <a:rPr lang="en-US" sz="2400" b="1" dirty="0">
                <a:latin typeface="-apple-system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B933B-952A-32C1-D866-A472C5E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79AC-015B-B821-3901-0EA36B46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426" y="614671"/>
            <a:ext cx="897661" cy="105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35F8B-AFD5-E46F-8F26-E5BB29221B97}"/>
              </a:ext>
            </a:extLst>
          </p:cNvPr>
          <p:cNvSpPr txBox="1"/>
          <p:nvPr/>
        </p:nvSpPr>
        <p:spPr>
          <a:xfrm>
            <a:off x="8065184" y="660287"/>
            <a:ext cx="27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Coded by Joe Brown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1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" y="349757"/>
            <a:ext cx="10515600" cy="1006475"/>
          </a:xfrm>
        </p:spPr>
        <p:txBody>
          <a:bodyPr/>
          <a:lstStyle/>
          <a:p>
            <a:r>
              <a:rPr lang="en-US" dirty="0"/>
              <a:t>How does GORG classifier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19689"/>
            <a:ext cx="1197335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endParaRPr lang="en-US" sz="2800" dirty="0"/>
          </a:p>
          <a:p>
            <a:r>
              <a:rPr lang="en-US" dirty="0"/>
              <a:t>It’s a</a:t>
            </a:r>
            <a:r>
              <a:rPr lang="en-US" sz="2800" dirty="0"/>
              <a:t> pipeline built on Kaiju</a:t>
            </a:r>
          </a:p>
          <a:p>
            <a:endParaRPr lang="en-US" dirty="0"/>
          </a:p>
          <a:p>
            <a:r>
              <a:rPr lang="en-US" sz="2800" dirty="0"/>
              <a:t>Runs Kaiju with:</a:t>
            </a:r>
          </a:p>
          <a:p>
            <a:pPr lvl="1"/>
            <a:r>
              <a:rPr lang="en-US" dirty="0"/>
              <a:t>new reference DB (proteins from GORG Dark or Tropics)</a:t>
            </a:r>
            <a:endParaRPr lang="en-US" sz="1800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pPr lvl="1"/>
            <a:r>
              <a:rPr lang="en-US" dirty="0"/>
              <a:t>modified taxonomy (GTDB for Dark)</a:t>
            </a:r>
            <a:endParaRPr lang="en-US" sz="1800" b="1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pPr marL="761981" lvl="1" indent="0">
              <a:buNone/>
            </a:pPr>
            <a:endParaRPr lang="en-US" dirty="0"/>
          </a:p>
          <a:p>
            <a:r>
              <a:rPr lang="en-US" sz="2800" dirty="0"/>
              <a:t>After Kaiju, runs extra steps to incorporate annotations</a:t>
            </a:r>
          </a:p>
          <a:p>
            <a:endParaRPr lang="en-US" sz="2800" dirty="0"/>
          </a:p>
          <a:p>
            <a:r>
              <a:rPr lang="en-US" sz="2800" dirty="0"/>
              <a:t>Output: A recruitment table -&gt; </a:t>
            </a:r>
            <a:r>
              <a:rPr lang="en-US" sz="2000" dirty="0">
                <a:latin typeface="Silom" pitchFamily="2" charset="-34"/>
                <a:ea typeface="Silom" pitchFamily="2" charset="-34"/>
                <a:cs typeface="Silom" pitchFamily="2" charset="-34"/>
              </a:rPr>
              <a:t>{ID}_</a:t>
            </a:r>
            <a:r>
              <a:rPr lang="en-US" sz="20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annotations.txt.gz</a:t>
            </a:r>
            <a:endParaRPr lang="en-US" sz="2800" dirty="0"/>
          </a:p>
          <a:p>
            <a:pPr lvl="1"/>
            <a:r>
              <a:rPr lang="en-US" dirty="0"/>
              <a:t>Massive, 1 row per read.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83A3-523E-5EE5-AF2F-2F8F83A6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572C1-E044-50F0-0F36-66F5BC8C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18" y="1552639"/>
            <a:ext cx="1612215" cy="5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" y="349757"/>
            <a:ext cx="10515600" cy="1006475"/>
          </a:xfrm>
        </p:spPr>
        <p:txBody>
          <a:bodyPr/>
          <a:lstStyle/>
          <a:p>
            <a:r>
              <a:rPr lang="en-US" dirty="0"/>
              <a:t>How does GORG classifier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19689"/>
            <a:ext cx="1197335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endParaRPr lang="en-US" sz="2800" dirty="0"/>
          </a:p>
          <a:p>
            <a:r>
              <a:rPr lang="en-US" dirty="0"/>
              <a:t>It’s a</a:t>
            </a:r>
            <a:r>
              <a:rPr lang="en-US" sz="2800" dirty="0"/>
              <a:t> pipeline built on Kaiju</a:t>
            </a:r>
          </a:p>
          <a:p>
            <a:endParaRPr lang="en-US" dirty="0"/>
          </a:p>
          <a:p>
            <a:r>
              <a:rPr lang="en-US" sz="2800" dirty="0"/>
              <a:t>Runs Kaiju with:</a:t>
            </a:r>
          </a:p>
          <a:p>
            <a:pPr lvl="1"/>
            <a:r>
              <a:rPr lang="en-US" dirty="0"/>
              <a:t>new reference DB (proteins from GORG Dark or Tropics)            </a:t>
            </a:r>
            <a:r>
              <a:rPr lang="en-US" sz="2000" dirty="0"/>
              <a:t>&lt;- </a:t>
            </a:r>
            <a:r>
              <a:rPr lang="en-US" sz="1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index.fmi</a:t>
            </a:r>
            <a:endParaRPr lang="en-US" sz="1800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pPr lvl="1"/>
            <a:r>
              <a:rPr lang="en-US" dirty="0"/>
              <a:t>modified taxonomy (GTDB for Dark)                      </a:t>
            </a:r>
            <a:r>
              <a:rPr lang="en-US" sz="2000" dirty="0"/>
              <a:t>&lt;- </a:t>
            </a:r>
            <a:r>
              <a:rPr lang="en-US" sz="1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names.dmp</a:t>
            </a:r>
            <a:r>
              <a:rPr lang="en-US" sz="1800" dirty="0"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sz="2000" dirty="0"/>
              <a:t>&amp; </a:t>
            </a:r>
            <a:r>
              <a:rPr lang="en-US" sz="1800" b="1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nodes.dmp</a:t>
            </a:r>
            <a:endParaRPr lang="en-US" sz="1800" b="1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pPr marL="761981" lvl="1" indent="0">
              <a:buNone/>
            </a:pPr>
            <a:endParaRPr lang="en-US" dirty="0"/>
          </a:p>
          <a:p>
            <a:r>
              <a:rPr lang="en-US" sz="2800" dirty="0"/>
              <a:t>After Kaiju, runs extra steps to incorporate annotations. </a:t>
            </a:r>
            <a:r>
              <a:rPr lang="en-US" sz="1600" dirty="0"/>
              <a:t>&lt;- </a:t>
            </a:r>
            <a:r>
              <a:rPr lang="en-US" sz="1600" b="1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annotations.tsv</a:t>
            </a:r>
            <a:r>
              <a:rPr lang="en-US" sz="1600" b="1" dirty="0"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endParaRPr lang="en-US" sz="1600" dirty="0"/>
          </a:p>
          <a:p>
            <a:endParaRPr lang="en-US" sz="2800" dirty="0"/>
          </a:p>
          <a:p>
            <a:r>
              <a:rPr lang="en-US" sz="2800" dirty="0"/>
              <a:t>Output: A recruitment table -&gt; </a:t>
            </a:r>
            <a:r>
              <a:rPr lang="en-US" sz="2000" dirty="0">
                <a:latin typeface="Silom" pitchFamily="2" charset="-34"/>
                <a:ea typeface="Silom" pitchFamily="2" charset="-34"/>
                <a:cs typeface="Silom" pitchFamily="2" charset="-34"/>
              </a:rPr>
              <a:t>{ID}_</a:t>
            </a:r>
            <a:r>
              <a:rPr lang="en-US" sz="20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annotations.txt.gz</a:t>
            </a:r>
            <a:endParaRPr lang="en-US" sz="2800" dirty="0"/>
          </a:p>
          <a:p>
            <a:pPr lvl="1"/>
            <a:r>
              <a:rPr lang="en-US" dirty="0"/>
              <a:t>Massive, 1 row per read.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83A3-523E-5EE5-AF2F-2F8F83A6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21F26-2801-3896-B8D2-D2799DB0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18" y="1552639"/>
            <a:ext cx="1612215" cy="5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2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" y="13214"/>
            <a:ext cx="10515600" cy="1006475"/>
          </a:xfrm>
        </p:spPr>
        <p:txBody>
          <a:bodyPr/>
          <a:lstStyle/>
          <a:p>
            <a:r>
              <a:rPr lang="en-US" dirty="0"/>
              <a:t>To run GORG classifier, pt.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44017"/>
            <a:ext cx="1197335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u="sng" dirty="0"/>
              <a:t>Program files</a:t>
            </a:r>
          </a:p>
          <a:p>
            <a:pPr marL="152396" indent="0">
              <a:buNone/>
            </a:pP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Index.fmi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ames.dmp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nodes.dmp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annotations.tsv</a:t>
            </a:r>
            <a:endParaRPr lang="en-US" sz="2800" u="sng" dirty="0"/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83A3-523E-5EE5-AF2F-2F8F83A6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" y="13214"/>
            <a:ext cx="10515600" cy="1006475"/>
          </a:xfrm>
        </p:spPr>
        <p:txBody>
          <a:bodyPr/>
          <a:lstStyle/>
          <a:p>
            <a:r>
              <a:rPr lang="en-US" dirty="0"/>
              <a:t>To run GORG classifier, pt.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44017"/>
            <a:ext cx="1197335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u="sng" dirty="0"/>
              <a:t>Program files</a:t>
            </a:r>
          </a:p>
          <a:p>
            <a:pPr marL="152396" indent="0">
              <a:buNone/>
            </a:pP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Index.fmi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ames.dmp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nodes.dmp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annotations.tsv</a:t>
            </a:r>
            <a:endParaRPr lang="en-US" sz="2800" u="sng" dirty="0"/>
          </a:p>
          <a:p>
            <a:pPr marL="152396" indent="0">
              <a:buNone/>
            </a:pPr>
            <a:endParaRPr lang="en-US" u="sng" dirty="0"/>
          </a:p>
          <a:p>
            <a:pPr marL="152396" indent="0">
              <a:buNone/>
            </a:pPr>
            <a:r>
              <a:rPr lang="en-US" sz="2800" u="sng" dirty="0"/>
              <a:t>Your read files to analyze</a:t>
            </a:r>
          </a:p>
          <a:p>
            <a:pPr marL="152396" indent="0">
              <a:buNone/>
            </a:pPr>
            <a:r>
              <a:rPr lang="en-US" dirty="0"/>
              <a:t>E.g. </a:t>
            </a:r>
            <a:r>
              <a:rPr lang="en-US" b="1" dirty="0"/>
              <a:t>{ID}_R1.fq.gz </a:t>
            </a:r>
            <a:r>
              <a:rPr lang="en-US" dirty="0"/>
              <a:t>&amp;</a:t>
            </a:r>
            <a:r>
              <a:rPr lang="en-US" b="1" dirty="0"/>
              <a:t> {ID}_R2.fq.gz</a:t>
            </a:r>
            <a:endParaRPr lang="en-US" sz="2800" u="sng" dirty="0"/>
          </a:p>
          <a:p>
            <a:pPr marL="152396" indent="0">
              <a:buNone/>
            </a:pPr>
            <a:r>
              <a:rPr lang="en-US" sz="2800" dirty="0"/>
              <a:t>Metagenomic or </a:t>
            </a:r>
            <a:r>
              <a:rPr lang="en-US" sz="2800" dirty="0" err="1"/>
              <a:t>metatranscriptomic</a:t>
            </a:r>
            <a:r>
              <a:rPr lang="en-US" sz="2800" dirty="0"/>
              <a:t>. Paired or unpaired. Zipped or unzipped. 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83A3-523E-5EE5-AF2F-2F8F83A6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9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1" y="13214"/>
            <a:ext cx="10515600" cy="1006475"/>
          </a:xfrm>
        </p:spPr>
        <p:txBody>
          <a:bodyPr/>
          <a:lstStyle/>
          <a:p>
            <a:r>
              <a:rPr lang="en-US" dirty="0"/>
              <a:t>To run GORG classifier, pt.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44017"/>
            <a:ext cx="1197335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u="sng" dirty="0"/>
              <a:t>Program files</a:t>
            </a:r>
          </a:p>
          <a:p>
            <a:pPr marL="152396" indent="0">
              <a:buNone/>
            </a:pP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Index.fmi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ames.dmp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nodes.dmp</a:t>
            </a:r>
            <a:r>
              <a:rPr lang="en-US" sz="2800" dirty="0">
                <a:latin typeface="Silom" pitchFamily="2" charset="-34"/>
                <a:ea typeface="Silom" pitchFamily="2" charset="-34"/>
                <a:cs typeface="Silom" pitchFamily="2" charset="-34"/>
              </a:rPr>
              <a:t>, </a:t>
            </a:r>
            <a:r>
              <a:rPr lang="en-US" sz="28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annotations.tsv</a:t>
            </a:r>
            <a:endParaRPr lang="en-US" sz="2800" u="sng" dirty="0"/>
          </a:p>
          <a:p>
            <a:pPr marL="152396" indent="0">
              <a:buNone/>
            </a:pPr>
            <a:endParaRPr lang="en-US" u="sng" dirty="0"/>
          </a:p>
          <a:p>
            <a:pPr marL="152396" indent="0">
              <a:buNone/>
            </a:pPr>
            <a:r>
              <a:rPr lang="en-US" sz="2800" u="sng" dirty="0"/>
              <a:t>Your read files to analyze</a:t>
            </a:r>
          </a:p>
          <a:p>
            <a:pPr marL="152396" indent="0">
              <a:buNone/>
            </a:pPr>
            <a:r>
              <a:rPr lang="en-US" dirty="0"/>
              <a:t>E.g. </a:t>
            </a:r>
            <a:r>
              <a:rPr lang="en-US" b="1" dirty="0"/>
              <a:t>{ID}_R1.fq.gz </a:t>
            </a:r>
            <a:r>
              <a:rPr lang="en-US" dirty="0"/>
              <a:t>&amp;</a:t>
            </a:r>
            <a:r>
              <a:rPr lang="en-US" b="1" dirty="0"/>
              <a:t> {ID}_R2.fq.gz</a:t>
            </a:r>
            <a:endParaRPr lang="en-US" sz="2800" u="sng" dirty="0"/>
          </a:p>
          <a:p>
            <a:pPr marL="152396" indent="0">
              <a:buNone/>
            </a:pPr>
            <a:r>
              <a:rPr lang="en-US" sz="2800" dirty="0"/>
              <a:t>Metagenomic or </a:t>
            </a:r>
            <a:r>
              <a:rPr lang="en-US" sz="2800" dirty="0" err="1"/>
              <a:t>metatranscriptomic</a:t>
            </a:r>
            <a:r>
              <a:rPr lang="en-US" sz="2800" dirty="0"/>
              <a:t>. Paired or unpaired. Zipped or unzipped. </a:t>
            </a:r>
          </a:p>
          <a:p>
            <a:pPr marL="152396" indent="0">
              <a:buNone/>
            </a:pPr>
            <a:endParaRPr lang="en-US" u="sng" dirty="0"/>
          </a:p>
          <a:p>
            <a:pPr marL="152396" indent="0">
              <a:buNone/>
            </a:pPr>
            <a:r>
              <a:rPr lang="en-US" sz="2800" u="sng" dirty="0"/>
              <a:t>Software dependencies</a:t>
            </a:r>
          </a:p>
          <a:p>
            <a:pPr marL="666746" indent="-514350">
              <a:buAutoNum type="arabicPeriod"/>
            </a:pPr>
            <a:r>
              <a:rPr lang="en-US" sz="2800" dirty="0"/>
              <a:t>Nextflow ( including </a:t>
            </a:r>
            <a:r>
              <a:rPr lang="en-US" sz="2000" dirty="0" err="1">
                <a:latin typeface="Silom" pitchFamily="2" charset="-34"/>
                <a:ea typeface="Silom" pitchFamily="2" charset="-34"/>
                <a:cs typeface="Silom" pitchFamily="2" charset="-34"/>
              </a:rPr>
              <a:t>nextflow.config</a:t>
            </a:r>
            <a:r>
              <a:rPr lang="en-US" sz="2000" dirty="0"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sz="2800" dirty="0"/>
              <a:t>file) 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Runs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bioinf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pipelines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746" indent="-514350">
              <a:buAutoNum type="arabicPeriod"/>
            </a:pPr>
            <a:r>
              <a:rPr lang="en-US" dirty="0"/>
              <a:t>Singularity (on cluster) or Docker.        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Manages containerized programs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83A3-523E-5EE5-AF2F-2F8F83A6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8D04-1595-7BD1-A79B-7C842198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850"/>
            <a:ext cx="10515600" cy="1006475"/>
          </a:xfrm>
        </p:spPr>
        <p:txBody>
          <a:bodyPr/>
          <a:lstStyle/>
          <a:p>
            <a:r>
              <a:rPr lang="en-US" dirty="0"/>
              <a:t>What reads are we classifying today?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44DF9-0F1F-4DBE-10A8-D7E9AE464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2880" y="827315"/>
            <a:ext cx="11109960" cy="54668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have 21 (paired-end) </a:t>
            </a:r>
            <a:r>
              <a:rPr lang="en-US" b="1" dirty="0"/>
              <a:t>marine metagenomes </a:t>
            </a:r>
          </a:p>
          <a:p>
            <a:r>
              <a:rPr lang="en-US" dirty="0"/>
              <a:t>from BATS - Bermuda Atlantic Time Series</a:t>
            </a:r>
          </a:p>
          <a:p>
            <a:pPr marL="761981" lvl="1" indent="0">
              <a:buNone/>
            </a:pPr>
            <a:r>
              <a:rPr lang="en-US" dirty="0"/>
              <a:t>Oligotrophic surface ocean 2003 - 2009, 1m &amp; 10m.</a:t>
            </a:r>
          </a:p>
          <a:p>
            <a:pPr marL="761981" lvl="1" indent="0">
              <a:buNone/>
            </a:pPr>
            <a:endParaRPr lang="en-US" dirty="0"/>
          </a:p>
          <a:p>
            <a:pPr marL="761981" lvl="1" indent="0">
              <a:buNone/>
            </a:pPr>
            <a:endParaRPr lang="en-US" dirty="0"/>
          </a:p>
          <a:p>
            <a:r>
              <a:rPr lang="en-US" dirty="0"/>
              <a:t>Prep:</a:t>
            </a:r>
          </a:p>
          <a:p>
            <a:pPr lvl="1"/>
            <a:r>
              <a:rPr lang="en-US" dirty="0"/>
              <a:t>Downloaded </a:t>
            </a:r>
            <a:r>
              <a:rPr lang="en-US" dirty="0" err="1"/>
              <a:t>fastq</a:t>
            </a:r>
            <a:r>
              <a:rPr lang="en-US" dirty="0"/>
              <a:t> from SRA</a:t>
            </a:r>
          </a:p>
          <a:p>
            <a:pPr lvl="2"/>
            <a:r>
              <a:rPr lang="en-US" dirty="0"/>
              <a:t>E.g. </a:t>
            </a:r>
            <a:r>
              <a:rPr lang="en-US" sz="1700" dirty="0">
                <a:latin typeface="Silom" pitchFamily="2" charset="-34"/>
                <a:ea typeface="Silom" pitchFamily="2" charset="-34"/>
                <a:cs typeface="Silom" pitchFamily="2" charset="-34"/>
              </a:rPr>
              <a:t>SRR5720233_1.fastq.gz</a:t>
            </a:r>
          </a:p>
          <a:p>
            <a:pPr marL="1981150" lvl="3" indent="0">
              <a:buNone/>
            </a:pPr>
            <a:r>
              <a:rPr lang="en-US" sz="1500" dirty="0">
                <a:latin typeface="Silom" pitchFamily="2" charset="-34"/>
                <a:ea typeface="Silom" pitchFamily="2" charset="-34"/>
                <a:cs typeface="Silom" pitchFamily="2" charset="-34"/>
              </a:rPr>
              <a:t>      </a:t>
            </a:r>
            <a:r>
              <a:rPr lang="en-US" sz="1700" dirty="0">
                <a:latin typeface="Silom" pitchFamily="2" charset="-34"/>
                <a:ea typeface="Silom" pitchFamily="2" charset="-34"/>
                <a:cs typeface="Silom" pitchFamily="2" charset="-34"/>
              </a:rPr>
              <a:t>SRR5720233_2.fastq.gz</a:t>
            </a:r>
          </a:p>
          <a:p>
            <a:pPr lvl="2"/>
            <a:endParaRPr lang="en-US" sz="1700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pPr marL="1371565" lvl="2" indent="0">
              <a:buNone/>
            </a:pPr>
            <a:endParaRPr lang="en-US" sz="1700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pPr lvl="1"/>
            <a:r>
              <a:rPr lang="en-US" dirty="0"/>
              <a:t>Down-sampled each </a:t>
            </a:r>
            <a:r>
              <a:rPr lang="en-US" dirty="0" err="1"/>
              <a:t>fastq</a:t>
            </a:r>
            <a:r>
              <a:rPr lang="en-US" dirty="0"/>
              <a:t> to 1 million reads.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Reformatted </a:t>
            </a:r>
            <a:r>
              <a:rPr lang="en-US" dirty="0" err="1"/>
              <a:t>SeqIDs</a:t>
            </a:r>
            <a:r>
              <a:rPr lang="en-US" dirty="0"/>
              <a:t> so forward and reverse match</a:t>
            </a:r>
          </a:p>
          <a:p>
            <a:pPr lvl="2"/>
            <a:r>
              <a:rPr lang="en-US" dirty="0"/>
              <a:t>(described in </a:t>
            </a:r>
            <a:r>
              <a:rPr lang="en-US"/>
              <a:t>setup_classifier.</a:t>
            </a:r>
            <a:r>
              <a:rPr lang="en-US" dirty="0" err="1"/>
              <a:t>ipynb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761981" lvl="1" indent="0">
              <a:buNone/>
            </a:pPr>
            <a:endParaRPr lang="en-US" dirty="0">
              <a:latin typeface="Silom" pitchFamily="2" charset="-34"/>
              <a:ea typeface="Silom" pitchFamily="2" charset="-34"/>
              <a:cs typeface="Silom" pitchFamily="2" charset="-34"/>
            </a:endParaRPr>
          </a:p>
          <a:p>
            <a:r>
              <a:rPr lang="en-US" dirty="0"/>
              <a:t>We can classify these all at once!</a:t>
            </a:r>
          </a:p>
          <a:p>
            <a:pPr marL="152396" indent="0">
              <a:buNone/>
            </a:pPr>
            <a:endParaRPr lang="en-US" dirty="0">
              <a:latin typeface="Silom" pitchFamily="2" charset="-34"/>
              <a:ea typeface="Silom" pitchFamily="2" charset="-34"/>
              <a:cs typeface="Silom" pitchFamily="2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E4A218-406C-C110-1C17-0B08FDE8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616" y="1356360"/>
            <a:ext cx="5231384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54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8F15-F663-E114-B3C8-9006AFE7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52" y="341367"/>
            <a:ext cx="10515600" cy="1006475"/>
          </a:xfrm>
        </p:spPr>
        <p:txBody>
          <a:bodyPr>
            <a:normAutofit/>
          </a:bodyPr>
          <a:lstStyle/>
          <a:p>
            <a:r>
              <a:rPr lang="en-US" dirty="0"/>
              <a:t>Classifier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D8FEA-135A-FFAD-0BFD-B2C27D704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5" y="2156815"/>
            <a:ext cx="11344627" cy="1272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B6E7A-88DA-BB51-A9F8-49FB7B724F24}"/>
              </a:ext>
            </a:extLst>
          </p:cNvPr>
          <p:cNvSpPr txBox="1"/>
          <p:nvPr/>
        </p:nvSpPr>
        <p:spPr>
          <a:xfrm>
            <a:off x="451945" y="1347842"/>
            <a:ext cx="463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ReadMe</a:t>
            </a:r>
          </a:p>
        </p:txBody>
      </p:sp>
    </p:spTree>
    <p:extLst>
      <p:ext uri="{BB962C8B-B14F-4D97-AF65-F5344CB8AC3E}">
        <p14:creationId xmlns:p14="http://schemas.microsoft.com/office/powerpoint/2010/main" val="2460050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C0656-E9E5-0276-463D-9DC35BE54B7E}"/>
              </a:ext>
            </a:extLst>
          </p:cNvPr>
          <p:cNvCxnSpPr>
            <a:cxnSpLocks/>
          </p:cNvCxnSpPr>
          <p:nvPr/>
        </p:nvCxnSpPr>
        <p:spPr>
          <a:xfrm flipH="1" flipV="1">
            <a:off x="6705601" y="2419968"/>
            <a:ext cx="753676" cy="29613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7575294" y="2485694"/>
            <a:ext cx="314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Runs nextflow script hosted</a:t>
            </a:r>
          </a:p>
          <a:p>
            <a:r>
              <a:rPr lang="en-US" sz="2000" dirty="0"/>
              <a:t> on Bigelow’s </a:t>
            </a:r>
            <a:r>
              <a:rPr lang="en-US" sz="2000" b="1" dirty="0" err="1"/>
              <a:t>github</a:t>
            </a:r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641"/>
          <a:stretch/>
        </p:blipFill>
        <p:spPr>
          <a:xfrm>
            <a:off x="0" y="1878092"/>
            <a:ext cx="12192000" cy="3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3060740" y="2220696"/>
            <a:ext cx="505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Telling it to use </a:t>
            </a:r>
            <a:r>
              <a:rPr lang="en-US" sz="2000" b="1" dirty="0"/>
              <a:t>docker</a:t>
            </a:r>
            <a:r>
              <a:rPr lang="en-US" sz="2000" dirty="0"/>
              <a:t> to run dependencies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AEADD8-5FDB-54D8-16B2-3200FDA7CD3A}"/>
              </a:ext>
            </a:extLst>
          </p:cNvPr>
          <p:cNvCxnSpPr>
            <a:cxnSpLocks/>
          </p:cNvCxnSpPr>
          <p:nvPr/>
        </p:nvCxnSpPr>
        <p:spPr>
          <a:xfrm flipH="1" flipV="1">
            <a:off x="2307064" y="2242533"/>
            <a:ext cx="753676" cy="29613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2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/>
              <a:t>How Kraken &amp; Kaiju work (Broadly)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09" y="848558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Maps:</a:t>
            </a:r>
          </a:p>
          <a:p>
            <a:pPr marL="152396" indent="0">
              <a:buNone/>
            </a:pPr>
            <a:r>
              <a:rPr lang="en-US" sz="2800" dirty="0"/>
              <a:t> </a:t>
            </a:r>
            <a:r>
              <a:rPr lang="en-US" dirty="0"/>
              <a:t>R</a:t>
            </a:r>
            <a:r>
              <a:rPr lang="en-US" sz="2800" dirty="0"/>
              <a:t>eads to reference proteins      (A -&gt; B)</a:t>
            </a:r>
          </a:p>
          <a:p>
            <a:pPr marL="152396" indent="0">
              <a:buNone/>
            </a:pPr>
            <a:r>
              <a:rPr lang="en-US" sz="2800" dirty="0"/>
              <a:t> Proteins to the reference organism’s </a:t>
            </a:r>
            <a:r>
              <a:rPr lang="en-US" dirty="0"/>
              <a:t>(NCBI) taxon </a:t>
            </a:r>
            <a:r>
              <a:rPr lang="en-US" sz="2800" dirty="0"/>
              <a:t>(B -&gt; C)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r>
              <a:rPr lang="en-US" dirty="0"/>
              <a:t>Achieves </a:t>
            </a:r>
            <a:r>
              <a:rPr lang="en-US" i="1" dirty="0"/>
              <a:t>very fast mapping </a:t>
            </a:r>
            <a:r>
              <a:rPr lang="en-US" dirty="0"/>
              <a:t>or reads to taxa. (A -&gt; C)</a:t>
            </a:r>
            <a:endParaRPr lang="en-US" sz="2800" dirty="0"/>
          </a:p>
          <a:p>
            <a:pPr marL="152396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152396" indent="0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1700066" y="2686734"/>
            <a:ext cx="555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Inputting the </a:t>
            </a:r>
            <a:r>
              <a:rPr lang="en-US" sz="2000" b="1" dirty="0"/>
              <a:t>paired </a:t>
            </a:r>
            <a:r>
              <a:rPr lang="en-US" sz="2000" dirty="0"/>
              <a:t>read files</a:t>
            </a:r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AEADD8-5FDB-54D8-16B2-3200FDA7CD3A}"/>
              </a:ext>
            </a:extLst>
          </p:cNvPr>
          <p:cNvCxnSpPr>
            <a:cxnSpLocks/>
          </p:cNvCxnSpPr>
          <p:nvPr/>
        </p:nvCxnSpPr>
        <p:spPr>
          <a:xfrm flipH="1" flipV="1">
            <a:off x="946390" y="2538667"/>
            <a:ext cx="753676" cy="29613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EDDC45-BA78-3B7C-3735-7BAD6C80E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74"/>
          <a:stretch/>
        </p:blipFill>
        <p:spPr>
          <a:xfrm>
            <a:off x="0" y="1638524"/>
            <a:ext cx="12192000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6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1700066" y="2686734"/>
            <a:ext cx="5930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Inputting the </a:t>
            </a:r>
            <a:r>
              <a:rPr lang="en-US" sz="2000" b="1" dirty="0"/>
              <a:t>paired </a:t>
            </a:r>
            <a:r>
              <a:rPr lang="en-US" sz="2000" dirty="0"/>
              <a:t>read files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Files begin with “SRR” end with “.</a:t>
            </a:r>
            <a:r>
              <a:rPr lang="en-US" sz="2000" dirty="0" err="1"/>
              <a:t>fastq.gz</a:t>
            </a:r>
            <a:r>
              <a:rPr lang="en-US" sz="20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Forward/Reverse named with “1”/“2” respectively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AEADD8-5FDB-54D8-16B2-3200FDA7CD3A}"/>
              </a:ext>
            </a:extLst>
          </p:cNvPr>
          <p:cNvCxnSpPr>
            <a:cxnSpLocks/>
          </p:cNvCxnSpPr>
          <p:nvPr/>
        </p:nvCxnSpPr>
        <p:spPr>
          <a:xfrm flipV="1">
            <a:off x="6537837" y="2493331"/>
            <a:ext cx="2679735" cy="90490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EDDC45-BA78-3B7C-3735-7BAD6C80E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74"/>
          <a:stretch/>
        </p:blipFill>
        <p:spPr>
          <a:xfrm>
            <a:off x="0" y="1638524"/>
            <a:ext cx="12192000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80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1700066" y="2686734"/>
            <a:ext cx="5930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Inputting the </a:t>
            </a:r>
            <a:r>
              <a:rPr lang="en-US" sz="2000" b="1" dirty="0"/>
              <a:t>paired </a:t>
            </a:r>
            <a:r>
              <a:rPr lang="en-US" sz="2000" dirty="0"/>
              <a:t>read files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Files begin with “SRR” end with “.</a:t>
            </a:r>
            <a:r>
              <a:rPr lang="en-US" sz="2000" dirty="0" err="1"/>
              <a:t>fastq.gz</a:t>
            </a:r>
            <a:r>
              <a:rPr lang="en-US" sz="20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Forward/Reverse named with “1”/“2” respectively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AEADD8-5FDB-54D8-16B2-3200FDA7CD3A}"/>
              </a:ext>
            </a:extLst>
          </p:cNvPr>
          <p:cNvCxnSpPr>
            <a:cxnSpLocks/>
          </p:cNvCxnSpPr>
          <p:nvPr/>
        </p:nvCxnSpPr>
        <p:spPr>
          <a:xfrm flipV="1">
            <a:off x="7438715" y="2468399"/>
            <a:ext cx="2651216" cy="1331743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EDDC45-BA78-3B7C-3735-7BAD6C80E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74"/>
          <a:stretch/>
        </p:blipFill>
        <p:spPr>
          <a:xfrm>
            <a:off x="0" y="1638524"/>
            <a:ext cx="12192000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2661346" y="2901950"/>
            <a:ext cx="690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local</a:t>
            </a:r>
            <a:r>
              <a:rPr lang="en-US" sz="2000" dirty="0"/>
              <a:t> means we’ll give it paths to local reference databases and config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AEADD8-5FDB-54D8-16B2-3200FDA7CD3A}"/>
              </a:ext>
            </a:extLst>
          </p:cNvPr>
          <p:cNvCxnSpPr>
            <a:cxnSpLocks/>
          </p:cNvCxnSpPr>
          <p:nvPr/>
        </p:nvCxnSpPr>
        <p:spPr>
          <a:xfrm flipH="1" flipV="1">
            <a:off x="1834098" y="2753883"/>
            <a:ext cx="753676" cy="29613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18A002-EAA1-BAA4-D2D4-EEAAFF1AD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00"/>
          <a:stretch/>
        </p:blipFill>
        <p:spPr>
          <a:xfrm>
            <a:off x="-73572" y="1638524"/>
            <a:ext cx="12192000" cy="9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55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FC0F6-443E-C908-1AEA-516072A18388}"/>
              </a:ext>
            </a:extLst>
          </p:cNvPr>
          <p:cNvSpPr txBox="1"/>
          <p:nvPr/>
        </p:nvSpPr>
        <p:spPr>
          <a:xfrm>
            <a:off x="2661346" y="2901950"/>
            <a:ext cx="690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local</a:t>
            </a:r>
            <a:r>
              <a:rPr lang="en-US" sz="2000" dirty="0"/>
              <a:t> means we’ll give it paths to local reference databases and config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AEADD8-5FDB-54D8-16B2-3200FDA7CD3A}"/>
              </a:ext>
            </a:extLst>
          </p:cNvPr>
          <p:cNvCxnSpPr>
            <a:cxnSpLocks/>
          </p:cNvCxnSpPr>
          <p:nvPr/>
        </p:nvCxnSpPr>
        <p:spPr>
          <a:xfrm flipH="1" flipV="1">
            <a:off x="1834098" y="2753883"/>
            <a:ext cx="753676" cy="29613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18A002-EAA1-BAA4-D2D4-EEAAFF1AD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00"/>
          <a:stretch/>
        </p:blipFill>
        <p:spPr>
          <a:xfrm>
            <a:off x="-73572" y="1638524"/>
            <a:ext cx="12192000" cy="989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3B480-C7CF-BF5C-FD71-89274B309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84"/>
          <a:stretch/>
        </p:blipFill>
        <p:spPr>
          <a:xfrm>
            <a:off x="-147144" y="1621591"/>
            <a:ext cx="12192000" cy="1988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4F8DF0-E0BA-AF82-CB02-AC00C89AF574}"/>
              </a:ext>
            </a:extLst>
          </p:cNvPr>
          <p:cNvCxnSpPr>
            <a:cxnSpLocks/>
          </p:cNvCxnSpPr>
          <p:nvPr/>
        </p:nvCxnSpPr>
        <p:spPr>
          <a:xfrm flipH="1" flipV="1">
            <a:off x="8092966" y="2709289"/>
            <a:ext cx="848312" cy="15246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991CD-7158-1FC8-2FD5-EF14C63938C7}"/>
              </a:ext>
            </a:extLst>
          </p:cNvPr>
          <p:cNvCxnSpPr>
            <a:cxnSpLocks/>
          </p:cNvCxnSpPr>
          <p:nvPr/>
        </p:nvCxnSpPr>
        <p:spPr>
          <a:xfrm flipH="1">
            <a:off x="8092966" y="2846186"/>
            <a:ext cx="848312" cy="166467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59F5-31D8-269B-060F-2B101144FB6B}"/>
              </a:ext>
            </a:extLst>
          </p:cNvPr>
          <p:cNvCxnSpPr>
            <a:cxnSpLocks/>
          </p:cNvCxnSpPr>
          <p:nvPr/>
        </p:nvCxnSpPr>
        <p:spPr>
          <a:xfrm flipH="1">
            <a:off x="9038897" y="3181382"/>
            <a:ext cx="859013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E1CCF6-292C-5F9A-D3A2-E3303E068C2D}"/>
              </a:ext>
            </a:extLst>
          </p:cNvPr>
          <p:cNvCxnSpPr>
            <a:cxnSpLocks/>
          </p:cNvCxnSpPr>
          <p:nvPr/>
        </p:nvCxnSpPr>
        <p:spPr>
          <a:xfrm flipH="1">
            <a:off x="8705401" y="3429000"/>
            <a:ext cx="859013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B0B2A2-2B44-73D8-83D7-FADE532120FD}"/>
              </a:ext>
            </a:extLst>
          </p:cNvPr>
          <p:cNvSpPr txBox="1"/>
          <p:nvPr/>
        </p:nvSpPr>
        <p:spPr>
          <a:xfrm>
            <a:off x="8941278" y="2670990"/>
            <a:ext cx="23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Taxonomy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BA69C0-DE96-F55E-87DC-2AB569192DA3}"/>
              </a:ext>
            </a:extLst>
          </p:cNvPr>
          <p:cNvSpPr txBox="1"/>
          <p:nvPr/>
        </p:nvSpPr>
        <p:spPr>
          <a:xfrm>
            <a:off x="9897910" y="2992101"/>
            <a:ext cx="23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F3B523-6959-2EA2-D390-61735A6A7160}"/>
              </a:ext>
            </a:extLst>
          </p:cNvPr>
          <p:cNvSpPr txBox="1"/>
          <p:nvPr/>
        </p:nvSpPr>
        <p:spPr>
          <a:xfrm>
            <a:off x="9557134" y="3250177"/>
            <a:ext cx="23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Kaiju index</a:t>
            </a:r>
          </a:p>
        </p:txBody>
      </p:sp>
    </p:spTree>
    <p:extLst>
      <p:ext uri="{BB962C8B-B14F-4D97-AF65-F5344CB8AC3E}">
        <p14:creationId xmlns:p14="http://schemas.microsoft.com/office/powerpoint/2010/main" val="2135255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5285-9AC9-A8B1-EBB8-C34DFA35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26" y="34975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Today’s command: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2F16-019E-9E67-0939-33A2A2D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34F97-A8FE-04E0-A83C-D2DFAE92C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013"/>
          <a:stretch/>
        </p:blipFill>
        <p:spPr>
          <a:xfrm>
            <a:off x="0" y="1638524"/>
            <a:ext cx="12192000" cy="535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21A37-83DB-17C5-AC64-E05048192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043" y="1638524"/>
            <a:ext cx="12192000" cy="24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6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6C221-48A1-B280-1467-9F8D46638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901" y="184647"/>
            <a:ext cx="10515600" cy="497976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Now it’s running ....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5465F-5707-FDCF-97EB-C90FAE1F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28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966E0-7E7D-0FB4-4F82-8A5BDEA7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4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0132-783D-12DE-B825-D228D1D83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10515600" cy="52761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Now it’s running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View on seqera:</a:t>
            </a:r>
          </a:p>
          <a:p>
            <a:pPr marL="152396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(a web interface for monitoring nextflow runs)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53A0-2BAE-6686-7D74-48A88A78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1829F-0309-EE4A-590D-AEB6ACEE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727"/>
            <a:ext cx="12222342" cy="32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0132-783D-12DE-B825-D228D1D83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10515600" cy="52761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Now it’s running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on seqera:</a:t>
            </a:r>
          </a:p>
          <a:p>
            <a:pPr marL="152396" indent="0">
              <a:buNone/>
            </a:pPr>
            <a:r>
              <a:rPr lang="en-US" sz="2200" dirty="0"/>
              <a:t>(a web interface for monitoring nextflow runs)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53A0-2BAE-6686-7D74-48A88A78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1829F-0309-EE4A-590D-AEB6ACEE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727"/>
            <a:ext cx="12222342" cy="3264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C079F-B875-A21D-6AD5-44AD570E0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219" y="4225159"/>
            <a:ext cx="5209727" cy="27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6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0132-783D-12DE-B825-D228D1D83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10515600" cy="52761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Now it’s </a:t>
            </a:r>
            <a:r>
              <a:rPr lang="en-US" b="1" dirty="0"/>
              <a:t>done!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on seqera:</a:t>
            </a:r>
          </a:p>
          <a:p>
            <a:pPr marL="152396" indent="0">
              <a:buNone/>
            </a:pPr>
            <a:r>
              <a:rPr lang="en-US" sz="2200" dirty="0"/>
              <a:t>(a web interface for monitoring nextflow runs)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53A0-2BAE-6686-7D74-48A88A78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79" y="-14758"/>
            <a:ext cx="4393721" cy="72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1829F-0309-EE4A-590D-AEB6ACEE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727"/>
            <a:ext cx="12222342" cy="3264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C079F-B875-A21D-6AD5-44AD570E0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219" y="4225159"/>
            <a:ext cx="5209727" cy="2750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A88F1-5BDE-708A-D28F-CA31684BE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218" y="4326051"/>
            <a:ext cx="5209727" cy="2637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B899C-E1C0-C0AD-9870-FD1E7A2347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909"/>
          <a:stretch/>
        </p:blipFill>
        <p:spPr>
          <a:xfrm>
            <a:off x="25878" y="859835"/>
            <a:ext cx="15536479" cy="33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9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/>
              <a:t>How Kraken &amp; Kaiju work (Broadly)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09" y="848558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Maps:</a:t>
            </a:r>
          </a:p>
          <a:p>
            <a:pPr marL="152396" indent="0">
              <a:buNone/>
            </a:pPr>
            <a:r>
              <a:rPr lang="en-US" sz="2800" dirty="0"/>
              <a:t> </a:t>
            </a:r>
            <a:r>
              <a:rPr lang="en-US" dirty="0"/>
              <a:t>R</a:t>
            </a:r>
            <a:r>
              <a:rPr lang="en-US" sz="2800" dirty="0"/>
              <a:t>eads to ref proteins      (A -&gt; B)</a:t>
            </a:r>
          </a:p>
          <a:p>
            <a:pPr marL="152396" indent="0">
              <a:buNone/>
            </a:pPr>
            <a:r>
              <a:rPr lang="en-US" sz="2800" dirty="0"/>
              <a:t> Ref proteins to ref organism’s NCBI taxon (B -&gt; C)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r>
              <a:rPr lang="en-US" dirty="0"/>
              <a:t>Achieves </a:t>
            </a:r>
            <a:r>
              <a:rPr lang="en-US" i="1" dirty="0"/>
              <a:t>very fast mapping </a:t>
            </a:r>
            <a:r>
              <a:rPr lang="en-US" dirty="0"/>
              <a:t>or reads to taxa.</a:t>
            </a:r>
            <a:endParaRPr lang="en-US" sz="2800" dirty="0"/>
          </a:p>
          <a:p>
            <a:pPr marL="152396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152396" indent="0">
              <a:buNone/>
            </a:pPr>
            <a:r>
              <a:rPr lang="en-US" b="1" dirty="0"/>
              <a:t>How? </a:t>
            </a:r>
            <a:r>
              <a:rPr lang="en-US" sz="2800" dirty="0"/>
              <a:t>Doesn’t rely on local alignment. Uses </a:t>
            </a:r>
            <a:r>
              <a:rPr lang="en-US" sz="2800" i="1" dirty="0"/>
              <a:t>exact</a:t>
            </a:r>
            <a:r>
              <a:rPr lang="en-US" sz="2800" dirty="0"/>
              <a:t> alignment to </a:t>
            </a:r>
            <a:r>
              <a:rPr lang="en-US" sz="2800" dirty="0" err="1"/>
              <a:t>kmers</a:t>
            </a:r>
            <a:r>
              <a:rPr lang="en-US" sz="2800" dirty="0"/>
              <a:t> </a:t>
            </a:r>
            <a:r>
              <a:rPr lang="en-US" dirty="0"/>
              <a:t>from</a:t>
            </a:r>
            <a:r>
              <a:rPr lang="en-US" sz="2800" dirty="0"/>
              <a:t> the reference proteins. </a:t>
            </a:r>
          </a:p>
          <a:p>
            <a:pPr marL="152396" indent="0">
              <a:buNone/>
            </a:pPr>
            <a:endParaRPr lang="en-US" sz="2800" dirty="0"/>
          </a:p>
          <a:p>
            <a:pPr marL="152396" indent="0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18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21C3-B6A3-D185-B67F-06266B863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83" y="1828800"/>
            <a:ext cx="11049000" cy="4664075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b="1" dirty="0"/>
              <a:t>Copy over this lesson’s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/</a:t>
            </a:r>
            <a:r>
              <a:rPr lang="en-US" dirty="0" err="1"/>
              <a:t>mnt</a:t>
            </a:r>
            <a:r>
              <a:rPr lang="en-US" dirty="0"/>
              <a:t>/storage/lessons/day2_pm_classifier/</a:t>
            </a:r>
            <a:r>
              <a:rPr lang="en-US" b="1" dirty="0" err="1"/>
              <a:t>classifier.ipynb</a:t>
            </a:r>
            <a:endParaRPr lang="en-US" b="1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b="1" dirty="0"/>
              <a:t>To your </a:t>
            </a:r>
            <a:r>
              <a:rPr lang="en-US" b="1" dirty="0" err="1"/>
              <a:t>userlab</a:t>
            </a:r>
            <a:r>
              <a:rPr lang="en-US" b="1" dirty="0"/>
              <a:t> directory</a:t>
            </a:r>
          </a:p>
          <a:p>
            <a:pPr marL="152396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A6DF78-2396-E401-D8B1-0E8AE8DD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the results!</a:t>
            </a:r>
          </a:p>
        </p:txBody>
      </p:sp>
    </p:spTree>
    <p:extLst>
      <p:ext uri="{BB962C8B-B14F-4D97-AF65-F5344CB8AC3E}">
        <p14:creationId xmlns:p14="http://schemas.microsoft.com/office/powerpoint/2010/main" val="2075833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488A-645B-D7AA-3EB3-87F3B12F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9" y="0"/>
            <a:ext cx="10515600" cy="1006475"/>
          </a:xfrm>
        </p:spPr>
        <p:txBody>
          <a:bodyPr/>
          <a:lstStyle/>
          <a:p>
            <a:r>
              <a:rPr lang="en-US" dirty="0"/>
              <a:t>Notes about Nextflow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23B38-890D-BB0F-217A-D6673780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9120"/>
            <a:ext cx="11714672" cy="4979760"/>
          </a:xfrm>
        </p:spPr>
        <p:txBody>
          <a:bodyPr>
            <a:normAutofit/>
          </a:bodyPr>
          <a:lstStyle/>
          <a:p>
            <a:r>
              <a:rPr lang="en-US" b="1" dirty="0"/>
              <a:t>Learning curve</a:t>
            </a:r>
            <a:r>
              <a:rPr lang="en-US" dirty="0"/>
              <a:t>: Yes, Nextflow is more involved than writing a pipeline in bash. Takes some time to learn, but less so to run other people’s pipelines.</a:t>
            </a:r>
          </a:p>
          <a:p>
            <a:endParaRPr lang="en-US" dirty="0"/>
          </a:p>
          <a:p>
            <a:r>
              <a:rPr lang="en-US" b="1" dirty="0"/>
              <a:t>Nice tutorial:</a:t>
            </a:r>
          </a:p>
          <a:p>
            <a:r>
              <a:rPr lang="en-US" dirty="0">
                <a:hlinkClick r:id="rId2"/>
              </a:rPr>
              <a:t>https://carpentries-incubator.github.io/workflows-nextflow/index.html</a:t>
            </a:r>
            <a:endParaRPr lang="en-US" dirty="0"/>
          </a:p>
          <a:p>
            <a:pPr marL="152396" indent="0">
              <a:buNone/>
            </a:pPr>
            <a:endParaRPr lang="en-US" dirty="0"/>
          </a:p>
          <a:p>
            <a:r>
              <a:rPr lang="en-US" b="1" dirty="0"/>
              <a:t>Singularity to run on a cluster</a:t>
            </a:r>
            <a:r>
              <a:rPr lang="en-US" dirty="0"/>
              <a:t>: Consult with your system administrator about installing Singularity if you need to use it on a cluster. (Or just use Docker if you’re running on a personal machine).</a:t>
            </a:r>
          </a:p>
          <a:p>
            <a:endParaRPr lang="en-US" dirty="0"/>
          </a:p>
        </p:txBody>
      </p:sp>
      <p:pic>
        <p:nvPicPr>
          <p:cNvPr id="1026" name="Picture 2" descr="nf-core">
            <a:extLst>
              <a:ext uri="{FF2B5EF4-FFF2-40B4-BE49-F238E27FC236}">
                <a16:creationId xmlns:a16="http://schemas.microsoft.com/office/drawing/2014/main" id="{C8B207EE-E5CA-820D-F313-8DF20FB1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057" y="2083099"/>
            <a:ext cx="3616386" cy="94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31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488A-645B-D7AA-3EB3-87F3B12F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9" y="0"/>
            <a:ext cx="10515600" cy="1006475"/>
          </a:xfrm>
        </p:spPr>
        <p:txBody>
          <a:bodyPr/>
          <a:lstStyle/>
          <a:p>
            <a:r>
              <a:rPr lang="en-US" dirty="0"/>
              <a:t>Advantages of nextflow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23B38-890D-BB0F-217A-D6673780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97913"/>
            <a:ext cx="11353800" cy="4979760"/>
          </a:xfrm>
        </p:spPr>
        <p:txBody>
          <a:bodyPr>
            <a:normAutofit/>
          </a:bodyPr>
          <a:lstStyle/>
          <a:p>
            <a:r>
              <a:rPr lang="en-US" b="1" dirty="0"/>
              <a:t>Safe</a:t>
            </a:r>
            <a:r>
              <a:rPr lang="en-US" dirty="0"/>
              <a:t>r than running pipelines in bash (E.g. can’t delete your own file system).</a:t>
            </a:r>
          </a:p>
          <a:p>
            <a:endParaRPr lang="en-US" dirty="0"/>
          </a:p>
          <a:p>
            <a:r>
              <a:rPr lang="en-US" dirty="0"/>
              <a:t>More </a:t>
            </a:r>
            <a:r>
              <a:rPr lang="en-US" b="1" dirty="0"/>
              <a:t>flexible</a:t>
            </a:r>
            <a:r>
              <a:rPr lang="en-US" dirty="0"/>
              <a:t> than </a:t>
            </a:r>
            <a:r>
              <a:rPr lang="en-US" dirty="0" err="1"/>
              <a:t>Snakemake</a:t>
            </a:r>
            <a:r>
              <a:rPr lang="en-US" dirty="0"/>
              <a:t> or other </a:t>
            </a:r>
            <a:r>
              <a:rPr lang="en-US" dirty="0" err="1"/>
              <a:t>bioinf</a:t>
            </a:r>
            <a:r>
              <a:rPr lang="en-US" dirty="0"/>
              <a:t>’ pipeline languages.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b="1" dirty="0"/>
              <a:t>Portability</a:t>
            </a:r>
            <a:r>
              <a:rPr lang="en-US" dirty="0"/>
              <a:t>: it installs &amp; runs containerized programs for you.</a:t>
            </a:r>
          </a:p>
          <a:p>
            <a:endParaRPr lang="en-US" dirty="0"/>
          </a:p>
          <a:p>
            <a:r>
              <a:rPr lang="en-US" b="1" dirty="0"/>
              <a:t>Efficiency</a:t>
            </a:r>
            <a:r>
              <a:rPr lang="en-US" dirty="0"/>
              <a:t>: It saves time/energy by never rerunning steps that were successful.</a:t>
            </a:r>
          </a:p>
        </p:txBody>
      </p:sp>
    </p:spTree>
    <p:extLst>
      <p:ext uri="{BB962C8B-B14F-4D97-AF65-F5344CB8AC3E}">
        <p14:creationId xmlns:p14="http://schemas.microsoft.com/office/powerpoint/2010/main" val="151885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743813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3497685" y="2639683"/>
            <a:ext cx="897148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743813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</a:t>
            </a:r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3497685" y="3286933"/>
            <a:ext cx="897148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5D1D0-64DE-B024-312F-A9067D96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259" y="1562094"/>
            <a:ext cx="3204594" cy="1960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838347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                                                          </a:t>
            </a:r>
            <a:r>
              <a:rPr lang="en-US" sz="1800" b="1" dirty="0"/>
              <a:t>looks for </a:t>
            </a:r>
            <a:r>
              <a:rPr lang="en-US" sz="1800" b="1" i="1" dirty="0"/>
              <a:t>exact </a:t>
            </a:r>
            <a:r>
              <a:rPr lang="en-US" sz="1800" b="1" dirty="0"/>
              <a:t>AA match of length k</a:t>
            </a:r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5D1D0-64DE-B024-312F-A9067D96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9" y="1562094"/>
            <a:ext cx="3204594" cy="1960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9B74F-18B2-F0D8-0809-68244C5A7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/>
          <a:stretch/>
        </p:blipFill>
        <p:spPr>
          <a:xfrm>
            <a:off x="7145658" y="1482722"/>
            <a:ext cx="3709235" cy="2118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562AD8-E511-7599-A5D5-DBF81F447B50}"/>
              </a:ext>
            </a:extLst>
          </p:cNvPr>
          <p:cNvSpPr/>
          <p:nvPr/>
        </p:nvSpPr>
        <p:spPr>
          <a:xfrm>
            <a:off x="7204219" y="3763627"/>
            <a:ext cx="3777767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7249177" y="2018581"/>
            <a:ext cx="1195432" cy="21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Aligns </a:t>
            </a:r>
            <a:r>
              <a:rPr lang="en-US" sz="1500" dirty="0" err="1">
                <a:solidFill>
                  <a:schemeClr val="tx1"/>
                </a:solidFill>
              </a:rPr>
              <a:t>kmers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A6A20-D0B9-9F34-D71E-D2195BE59708}"/>
              </a:ext>
            </a:extLst>
          </p:cNvPr>
          <p:cNvSpPr/>
          <p:nvPr/>
        </p:nvSpPr>
        <p:spPr>
          <a:xfrm>
            <a:off x="3497685" y="3286933"/>
            <a:ext cx="448574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752D7B-BC35-4392-E06C-036DF20486E5}"/>
              </a:ext>
            </a:extLst>
          </p:cNvPr>
          <p:cNvSpPr/>
          <p:nvPr/>
        </p:nvSpPr>
        <p:spPr>
          <a:xfrm>
            <a:off x="7318187" y="3079791"/>
            <a:ext cx="3717166" cy="683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2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838347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                                                          </a:t>
            </a:r>
            <a:r>
              <a:rPr lang="en-US" sz="1800" b="1" dirty="0"/>
              <a:t>looks for </a:t>
            </a:r>
            <a:r>
              <a:rPr lang="en-US" sz="1800" b="1" i="1" dirty="0"/>
              <a:t>exact </a:t>
            </a:r>
            <a:r>
              <a:rPr lang="en-US" sz="1800" b="1" dirty="0"/>
              <a:t>AA match of length k</a:t>
            </a:r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5D1D0-64DE-B024-312F-A9067D96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9" y="1562094"/>
            <a:ext cx="3204594" cy="1960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9B74F-18B2-F0D8-0809-68244C5A7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/>
          <a:stretch/>
        </p:blipFill>
        <p:spPr>
          <a:xfrm>
            <a:off x="7145658" y="1482722"/>
            <a:ext cx="3709235" cy="2118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562AD8-E511-7599-A5D5-DBF81F447B50}"/>
              </a:ext>
            </a:extLst>
          </p:cNvPr>
          <p:cNvSpPr/>
          <p:nvPr/>
        </p:nvSpPr>
        <p:spPr>
          <a:xfrm>
            <a:off x="7204219" y="3763627"/>
            <a:ext cx="3777767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7249177" y="2018581"/>
            <a:ext cx="1195432" cy="21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Aligns </a:t>
            </a:r>
            <a:r>
              <a:rPr lang="en-US" sz="1500" dirty="0" err="1">
                <a:solidFill>
                  <a:schemeClr val="tx1"/>
                </a:solidFill>
              </a:rPr>
              <a:t>kmers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F9137-6A7B-B6AC-4382-08622C229FD1}"/>
              </a:ext>
            </a:extLst>
          </p:cNvPr>
          <p:cNvSpPr/>
          <p:nvPr/>
        </p:nvSpPr>
        <p:spPr>
          <a:xfrm>
            <a:off x="3497685" y="3286933"/>
            <a:ext cx="448574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7F26-0198-2354-034A-653B3F3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5" y="-157916"/>
            <a:ext cx="10515600" cy="1006475"/>
          </a:xfrm>
        </p:spPr>
        <p:txBody>
          <a:bodyPr/>
          <a:lstStyle/>
          <a:p>
            <a:r>
              <a:rPr lang="en-US" dirty="0" err="1"/>
              <a:t>Kaiiju</a:t>
            </a:r>
            <a:r>
              <a:rPr lang="en-US" dirty="0"/>
              <a:t> read mapping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E16B6-CEF4-D7B0-4B62-99695CE2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25" y="838347"/>
            <a:ext cx="11237239" cy="6156091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For each read…                                                          </a:t>
            </a:r>
            <a:r>
              <a:rPr lang="en-US" sz="1800" b="1" dirty="0"/>
              <a:t>looks for </a:t>
            </a:r>
            <a:r>
              <a:rPr lang="en-US" sz="1800" b="1" i="1" dirty="0"/>
              <a:t>exact </a:t>
            </a:r>
            <a:r>
              <a:rPr lang="en-US" sz="1800" b="1" dirty="0"/>
              <a:t>AA match of length k</a:t>
            </a:r>
          </a:p>
          <a:p>
            <a:pPr marL="152396" indent="0">
              <a:buNone/>
            </a:pPr>
            <a:r>
              <a:rPr lang="en-US" b="1" dirty="0"/>
              <a:t>             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67D2-D62C-7B63-003D-3D685BCD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14" y="30278"/>
            <a:ext cx="2898476" cy="105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DB9F8-7BC5-3892-E4E8-99F935C0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723"/>
            <a:ext cx="3946259" cy="25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5D1D0-64DE-B024-312F-A9067D96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9" y="1562094"/>
            <a:ext cx="3204594" cy="1960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B0362-283F-8F79-DCFC-964E4F321550}"/>
              </a:ext>
            </a:extLst>
          </p:cNvPr>
          <p:cNvSpPr/>
          <p:nvPr/>
        </p:nvSpPr>
        <p:spPr>
          <a:xfrm>
            <a:off x="3812874" y="1814899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192BB-FEC2-236E-6809-ED0A268F95E9}"/>
              </a:ext>
            </a:extLst>
          </p:cNvPr>
          <p:cNvSpPr/>
          <p:nvPr/>
        </p:nvSpPr>
        <p:spPr>
          <a:xfrm>
            <a:off x="6333450" y="1750288"/>
            <a:ext cx="697083" cy="474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9B74F-18B2-F0D8-0809-68244C5A7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/>
          <a:stretch/>
        </p:blipFill>
        <p:spPr>
          <a:xfrm>
            <a:off x="7145658" y="1482722"/>
            <a:ext cx="3709235" cy="2118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562AD8-E511-7599-A5D5-DBF81F447B50}"/>
              </a:ext>
            </a:extLst>
          </p:cNvPr>
          <p:cNvSpPr/>
          <p:nvPr/>
        </p:nvSpPr>
        <p:spPr>
          <a:xfrm>
            <a:off x="7204219" y="3763627"/>
            <a:ext cx="3777767" cy="153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7845D-69D6-CB01-D46A-15B6261E0AEB}"/>
              </a:ext>
            </a:extLst>
          </p:cNvPr>
          <p:cNvSpPr/>
          <p:nvPr/>
        </p:nvSpPr>
        <p:spPr>
          <a:xfrm>
            <a:off x="7249177" y="2018581"/>
            <a:ext cx="1195432" cy="21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Aligns </a:t>
            </a:r>
            <a:r>
              <a:rPr lang="en-US" sz="1500" dirty="0" err="1">
                <a:solidFill>
                  <a:schemeClr val="tx1"/>
                </a:solidFill>
              </a:rPr>
              <a:t>kmers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BE8AC-DB10-6810-D6FF-FA90084E14F4}"/>
              </a:ext>
            </a:extLst>
          </p:cNvPr>
          <p:cNvSpPr txBox="1"/>
          <p:nvPr/>
        </p:nvSpPr>
        <p:spPr>
          <a:xfrm>
            <a:off x="0" y="3854487"/>
            <a:ext cx="12192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happens if two reference genomes both have an </a:t>
            </a:r>
            <a:r>
              <a:rPr lang="en-US" sz="2800" b="1" i="1" dirty="0"/>
              <a:t>equally good </a:t>
            </a:r>
            <a:r>
              <a:rPr lang="en-US" sz="2800" b="1" i="1" dirty="0" err="1"/>
              <a:t>kmer</a:t>
            </a:r>
            <a:r>
              <a:rPr lang="en-US" sz="2800" b="1" i="1" dirty="0"/>
              <a:t> match</a:t>
            </a:r>
            <a:r>
              <a:rPr lang="en-US" sz="2800" b="1" dirty="0"/>
              <a:t>?</a:t>
            </a:r>
          </a:p>
          <a:p>
            <a:endParaRPr lang="en-US" sz="900" b="1" dirty="0"/>
          </a:p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63E35-8985-E881-826C-0DD3E7853739}"/>
              </a:ext>
            </a:extLst>
          </p:cNvPr>
          <p:cNvSpPr/>
          <p:nvPr/>
        </p:nvSpPr>
        <p:spPr>
          <a:xfrm>
            <a:off x="3497685" y="3286934"/>
            <a:ext cx="448574" cy="5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4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</TotalTime>
  <Words>3556</Words>
  <Application>Microsoft Macintosh PowerPoint</Application>
  <PresentationFormat>Widescreen</PresentationFormat>
  <Paragraphs>465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Silom</vt:lpstr>
      <vt:lpstr>Office Theme</vt:lpstr>
      <vt:lpstr>PowerPoint Presentation</vt:lpstr>
      <vt:lpstr>Goal of Kaiju &amp; Kraken</vt:lpstr>
      <vt:lpstr>How Kraken &amp; Kaiju work (Broadly)</vt:lpstr>
      <vt:lpstr>How Kraken &amp; Kaiju work (Broadly)</vt:lpstr>
      <vt:lpstr>Kaiiju read mapping algorithm</vt:lpstr>
      <vt:lpstr>Kaiiju read mapping algorithm</vt:lpstr>
      <vt:lpstr>Kaiiju read mapping algorithm</vt:lpstr>
      <vt:lpstr>Kaiiju read mapping algorithm</vt:lpstr>
      <vt:lpstr>Kaiiju read mapping algorithm</vt:lpstr>
      <vt:lpstr>Kaiiju read mapping algorithm</vt:lpstr>
      <vt:lpstr>Kaiiju read mapping algorithm</vt:lpstr>
      <vt:lpstr>Kaiiju also allows mismatches at end of kmers</vt:lpstr>
      <vt:lpstr>So Kraken &amp; Kaiju are built on...</vt:lpstr>
      <vt:lpstr>So Kraken &amp; Kaiju are built on...</vt:lpstr>
      <vt:lpstr>Advantages of GORG classifier,  pt. I</vt:lpstr>
      <vt:lpstr>Advantages of GORG classifier,  pt. I</vt:lpstr>
      <vt:lpstr>Advantages of GORG classifier,  pt. I</vt:lpstr>
      <vt:lpstr>Advantages of GORG classifier,  pt. II</vt:lpstr>
      <vt:lpstr>Advantages of GORG classifier,  pt. II</vt:lpstr>
      <vt:lpstr>Advantages of GORG classifier,  pt. II</vt:lpstr>
      <vt:lpstr>How does GORG classifier work?</vt:lpstr>
      <vt:lpstr>How does GORG classifier work?</vt:lpstr>
      <vt:lpstr>To run GORG classifier, pt. I</vt:lpstr>
      <vt:lpstr>To run GORG classifier, pt. I</vt:lpstr>
      <vt:lpstr>To run GORG classifier, pt. I</vt:lpstr>
      <vt:lpstr>What reads are we classifying today?</vt:lpstr>
      <vt:lpstr>Classifier command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explore the results!</vt:lpstr>
      <vt:lpstr>Notes about Nextflow</vt:lpstr>
      <vt:lpstr>Advantages of nextflow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Munson-McGee</dc:creator>
  <cp:lastModifiedBy>Microsoft Office User</cp:lastModifiedBy>
  <cp:revision>167</cp:revision>
  <cp:lastPrinted>2022-04-01T21:57:41Z</cp:lastPrinted>
  <dcterms:created xsi:type="dcterms:W3CDTF">2022-03-21T19:15:44Z</dcterms:created>
  <dcterms:modified xsi:type="dcterms:W3CDTF">2024-04-04T12:54:30Z</dcterms:modified>
</cp:coreProperties>
</file>